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11"/>
  </p:notesMasterIdLst>
  <p:handoutMasterIdLst>
    <p:handoutMasterId r:id="rId12"/>
  </p:handoutMasterIdLst>
  <p:sldIdLst>
    <p:sldId id="257" r:id="rId2"/>
    <p:sldId id="258" r:id="rId3"/>
    <p:sldId id="260" r:id="rId4"/>
    <p:sldId id="259" r:id="rId5"/>
    <p:sldId id="271" r:id="rId6"/>
    <p:sldId id="261" r:id="rId7"/>
    <p:sldId id="262" r:id="rId8"/>
    <p:sldId id="263" r:id="rId9"/>
    <p:sldId id="270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89911" autoAdjust="0"/>
  </p:normalViewPr>
  <p:slideViewPr>
    <p:cSldViewPr snapToGrid="0">
      <p:cViewPr varScale="1">
        <p:scale>
          <a:sx n="77" d="100"/>
          <a:sy n="77" d="100"/>
        </p:scale>
        <p:origin x="684" y="90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t>1/30/2019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t>1/30/2019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1" dirty="0"/>
              <a:t>Example objectives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US" dirty="0"/>
              <a:t>At the end of this lesson, you will be able to: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Save files to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Move files to different locations on the team Web server.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Share files on the team Web server.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94413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descriptions should be brief.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587111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Lesson descriptions should be brief.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01758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00B302-F4DC-4547-9C74-CF794137D166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86555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708F12-96AD-4ED4-8132-A78F5E42C1F5}" type="datetime1">
              <a:rPr lang="en-US" smtClean="0"/>
              <a:pPr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64553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09E4-6EA4-4BF3-9FC8-FF40373B88E6}" type="datetime1">
              <a:rPr lang="en-US" smtClean="0"/>
              <a:pPr/>
              <a:t>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9109588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09E4-6EA4-4BF3-9FC8-FF40373B88E6}" type="datetime1">
              <a:rPr lang="en-US" smtClean="0"/>
              <a:pPr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3078445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09E4-6EA4-4BF3-9FC8-FF40373B88E6}" type="datetime1">
              <a:rPr lang="en-US" smtClean="0"/>
              <a:pPr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957460605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09E4-6EA4-4BF3-9FC8-FF40373B88E6}" type="datetime1">
              <a:rPr lang="en-US" smtClean="0"/>
              <a:pPr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865114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09E4-6EA4-4BF3-9FC8-FF40373B88E6}" type="datetime1">
              <a:rPr lang="en-US" smtClean="0"/>
              <a:pPr/>
              <a:t>1/30/2019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6024189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0F09E4-6EA4-4BF3-9FC8-FF40373B88E6}" type="datetime1">
              <a:rPr lang="en-US" smtClean="0"/>
              <a:pPr/>
              <a:t>1/30/2019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6392517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A170-8299-44AD-AEEF-FC686C3D7804}" type="datetime1">
              <a:rPr lang="en-US" smtClean="0"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8333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763A-68EC-4ECD-9620-D9FE9CDDD622}" type="datetime1">
              <a:rPr lang="en-US" smtClean="0"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806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BEDD-6160-49BB-B372-861DE7DE9BA5}" type="datetime1">
              <a:rPr lang="en-US" smtClean="0"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0975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19F-B7FD-4B29-8F66-9E318144BC2A}" type="datetime1">
              <a:rPr lang="en-US" smtClean="0"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91932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59C-B6E0-4F10-9F4A-2FA57003B139}" type="datetime1">
              <a:rPr lang="en-US" smtClean="0"/>
              <a:t>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482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70CBBB-D1D1-4386-A5E9-07F3477B78F3}" type="datetime1">
              <a:rPr lang="en-US" smtClean="0"/>
              <a:t>1/30/2019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437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4CAD8-0EA7-4615-B69B-B2F199EF3A93}" type="datetime1">
              <a:rPr lang="en-US" smtClean="0"/>
              <a:t>1/30/2019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6038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4BD7-6953-492C-921B-E68B2D7F14C8}" type="datetime1">
              <a:rPr lang="en-US" smtClean="0"/>
              <a:t>1/30/2019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55442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7D9B-D4D3-4E23-88DF-2E354FA43196}" type="datetime1">
              <a:rPr lang="en-US" smtClean="0"/>
              <a:t>1/30/2019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980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67C5-D04E-4576-B61C-12ABA14BBD6C}" type="datetime1">
              <a:rPr lang="en-US" smtClean="0"/>
              <a:t>1/30/2019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68928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C20F09E4-6EA4-4BF3-9FC8-FF40373B88E6}" type="datetime1">
              <a:rPr lang="en-US" smtClean="0"/>
              <a:pPr/>
              <a:t>1/30/2019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r>
              <a:rPr lang="en-US" smtClean="0"/>
              <a:t>Add a footer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1CF334-2D5C-4859-84A6-CA7E6E43F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51137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0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Blackberry Module</a:t>
            </a:r>
            <a:br>
              <a:rPr lang="en-US" dirty="0" smtClean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Prerequisites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Retain archives by accessing the BB Logs.  Therefore, Blackberry needs to setup logging for all desired data</a:t>
            </a:r>
          </a:p>
          <a:p>
            <a:r>
              <a:rPr lang="en-US" sz="2400" dirty="0"/>
              <a:t>For BES 10.x and 12.x, users must be set </a:t>
            </a:r>
            <a:r>
              <a:rPr lang="en-US" sz="2400" dirty="0" smtClean="0"/>
              <a:t>Regulated </a:t>
            </a:r>
            <a:r>
              <a:rPr lang="en-US" sz="2400" dirty="0"/>
              <a:t>mode and have the logging set to ‘yes’ for all types desired. </a:t>
            </a:r>
            <a:endParaRPr lang="en-US" sz="2400" dirty="0" smtClean="0"/>
          </a:p>
          <a:p>
            <a:r>
              <a:rPr lang="en-US" sz="2400" dirty="0" smtClean="0"/>
              <a:t>Users created should have a Blackberry PIN assigned along with name and phone number in the Blackberry system</a:t>
            </a:r>
          </a:p>
        </p:txBody>
      </p:sp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Getting Blackberry Server Ready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 smtClean="0"/>
              <a:t>Find the </a:t>
            </a:r>
            <a:r>
              <a:rPr lang="en-US" sz="3200" dirty="0" err="1" smtClean="0"/>
              <a:t>Blackerry</a:t>
            </a:r>
            <a:r>
              <a:rPr lang="en-US" sz="3200" dirty="0" smtClean="0"/>
              <a:t> logs on the BES Server</a:t>
            </a:r>
            <a:endParaRPr lang="en-US" sz="3200" dirty="0"/>
          </a:p>
          <a:p>
            <a:r>
              <a:rPr lang="en-US" sz="3200" dirty="0" smtClean="0"/>
              <a:t>Create a mount or mapped drive from the Retain to the BES Logs</a:t>
            </a:r>
          </a:p>
          <a:p>
            <a:r>
              <a:rPr lang="en-US" sz="3200" dirty="0" smtClean="0"/>
              <a:t>Make sure Retain has full access to read and write to the log directory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3848880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7"/>
            <a:ext cx="4983980" cy="2212105"/>
          </a:xfrm>
        </p:spPr>
        <p:txBody>
          <a:bodyPr/>
          <a:lstStyle/>
          <a:p>
            <a:r>
              <a:rPr lang="en-US" dirty="0" smtClean="0"/>
              <a:t>Module Configuration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86846" y="0"/>
            <a:ext cx="6405154" cy="6856104"/>
          </a:xfrm>
        </p:spPr>
      </p:pic>
      <p:sp>
        <p:nvSpPr>
          <p:cNvPr id="5" name="TextBox 4"/>
          <p:cNvSpPr txBox="1"/>
          <p:nvPr/>
        </p:nvSpPr>
        <p:spPr>
          <a:xfrm>
            <a:off x="470212" y="2249323"/>
            <a:ext cx="5004896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FFFF00"/>
                </a:solidFill>
              </a:rPr>
              <a:t>Fill in the Module name</a:t>
            </a:r>
          </a:p>
          <a:p>
            <a:r>
              <a:rPr lang="en-US" sz="2400" dirty="0" smtClean="0">
                <a:solidFill>
                  <a:srgbClr val="FFFF00"/>
                </a:solidFill>
              </a:rPr>
              <a:t>Check box for caching and jobs</a:t>
            </a:r>
            <a:endParaRPr lang="en-US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7860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2" y="452717"/>
            <a:ext cx="4983980" cy="2212105"/>
          </a:xfrm>
        </p:spPr>
        <p:txBody>
          <a:bodyPr/>
          <a:lstStyle/>
          <a:p>
            <a:r>
              <a:rPr lang="en-US" dirty="0" smtClean="0"/>
              <a:t>Module Configuration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61361" y="0"/>
            <a:ext cx="7530639" cy="6858000"/>
          </a:xfrm>
        </p:spPr>
      </p:pic>
      <p:sp>
        <p:nvSpPr>
          <p:cNvPr id="6" name="TextBox 5"/>
          <p:cNvSpPr txBox="1"/>
          <p:nvPr/>
        </p:nvSpPr>
        <p:spPr>
          <a:xfrm>
            <a:off x="551146" y="2064657"/>
            <a:ext cx="411021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FF00"/>
                </a:solidFill>
              </a:rPr>
              <a:t>Specify a server name</a:t>
            </a:r>
          </a:p>
          <a:p>
            <a:r>
              <a:rPr lang="en-US" dirty="0" smtClean="0">
                <a:solidFill>
                  <a:srgbClr val="FFFF00"/>
                </a:solidFill>
              </a:rPr>
              <a:t>Input the location to the BES logs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r>
              <a:rPr lang="en-US" dirty="0" smtClean="0">
                <a:solidFill>
                  <a:srgbClr val="FFFF00"/>
                </a:solidFill>
              </a:rPr>
              <a:t>All SOAP information is for </a:t>
            </a:r>
            <a:r>
              <a:rPr lang="en-US" dirty="0" err="1" smtClean="0">
                <a:solidFill>
                  <a:srgbClr val="FFFF00"/>
                </a:solidFill>
              </a:rPr>
              <a:t>Addressbook</a:t>
            </a:r>
            <a:r>
              <a:rPr lang="en-US" dirty="0" smtClean="0">
                <a:solidFill>
                  <a:srgbClr val="FFFF00"/>
                </a:solidFill>
              </a:rPr>
              <a:t> sync information</a:t>
            </a:r>
          </a:p>
          <a:p>
            <a:endParaRPr lang="en-US" dirty="0">
              <a:solidFill>
                <a:srgbClr val="FFFF00"/>
              </a:solidFill>
            </a:endParaRPr>
          </a:p>
          <a:p>
            <a:endParaRPr lang="en-US" dirty="0" smtClean="0">
              <a:solidFill>
                <a:srgbClr val="FFFF00"/>
              </a:solidFill>
            </a:endParaRPr>
          </a:p>
          <a:p>
            <a:r>
              <a:rPr lang="en-US" dirty="0" err="1" smtClean="0">
                <a:solidFill>
                  <a:srgbClr val="FFFF00"/>
                </a:solidFill>
              </a:rPr>
              <a:t>Addressbook</a:t>
            </a:r>
            <a:r>
              <a:rPr lang="en-US" dirty="0" smtClean="0">
                <a:solidFill>
                  <a:srgbClr val="FFFF00"/>
                </a:solidFill>
              </a:rPr>
              <a:t> sync will have all users found show up in Device Management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0020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646112" y="452718"/>
            <a:ext cx="7019818" cy="1400530"/>
          </a:xfrm>
        </p:spPr>
        <p:txBody>
          <a:bodyPr/>
          <a:lstStyle/>
          <a:p>
            <a:r>
              <a:rPr lang="en-US" dirty="0" smtClean="0"/>
              <a:t>Setup a Schedule, Profile, and Worker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sz="half" idx="1"/>
          </p:nvPr>
        </p:nvSpPr>
        <p:spPr>
          <a:xfrm>
            <a:off x="1165942" y="2292799"/>
            <a:ext cx="4396339" cy="4195763"/>
          </a:xfrm>
        </p:spPr>
        <p:txBody>
          <a:bodyPr/>
          <a:lstStyle/>
          <a:p>
            <a:r>
              <a:rPr lang="en-US" dirty="0" smtClean="0"/>
              <a:t>Create or use an existing schedule</a:t>
            </a:r>
            <a:endParaRPr lang="en-US" dirty="0"/>
          </a:p>
          <a:p>
            <a:r>
              <a:rPr lang="en-US" dirty="0" smtClean="0"/>
              <a:t>Setup a new Profile for the Blackberry module</a:t>
            </a:r>
            <a:endParaRPr lang="en-US" dirty="0"/>
          </a:p>
          <a:p>
            <a:r>
              <a:rPr lang="en-US" dirty="0" smtClean="0"/>
              <a:t>Profile will look much like a regular Archive job.</a:t>
            </a:r>
          </a:p>
          <a:p>
            <a:r>
              <a:rPr lang="en-US" dirty="0" smtClean="0"/>
              <a:t>Use a </a:t>
            </a:r>
            <a:r>
              <a:rPr lang="en-US" dirty="0" err="1" smtClean="0"/>
              <a:t>RetainWorker</a:t>
            </a:r>
            <a:r>
              <a:rPr lang="en-US" dirty="0" smtClean="0"/>
              <a:t> for the job</a:t>
            </a:r>
          </a:p>
        </p:txBody>
      </p:sp>
      <p:pic>
        <p:nvPicPr>
          <p:cNvPr id="2" name="Content Placeholder 1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4332" y="0"/>
            <a:ext cx="4393004" cy="1468592"/>
          </a:xfr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02761" y="1479399"/>
            <a:ext cx="5287113" cy="295316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1153" y="4390681"/>
            <a:ext cx="3200847" cy="24673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7039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Setup Blackberry Job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403" y="0"/>
            <a:ext cx="4538597" cy="4444879"/>
          </a:xfr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9566" y="1152983"/>
            <a:ext cx="4613837" cy="329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4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 to be aware of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RET-10792 – Retain is processing all log data despite being set to New Items in the profile.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RET-10669 – Device Management not updating with </a:t>
            </a:r>
            <a:r>
              <a:rPr lang="en-US" dirty="0" err="1" smtClean="0"/>
              <a:t>Addressbook</a:t>
            </a:r>
            <a:r>
              <a:rPr lang="en-US" dirty="0" smtClean="0"/>
              <a:t> Sync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0858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54877" y="1495262"/>
            <a:ext cx="6028201" cy="3890930"/>
          </a:xfrm>
        </p:spPr>
      </p:pic>
    </p:spTree>
    <p:extLst>
      <p:ext uri="{BB962C8B-B14F-4D97-AF65-F5344CB8AC3E}">
        <p14:creationId xmlns:p14="http://schemas.microsoft.com/office/powerpoint/2010/main" val="687654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1111</TotalTime>
  <Words>319</Words>
  <Application>Microsoft Office PowerPoint</Application>
  <PresentationFormat>Widescreen</PresentationFormat>
  <Paragraphs>47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Century Gothic</vt:lpstr>
      <vt:lpstr>Wingdings 3</vt:lpstr>
      <vt:lpstr>Ion</vt:lpstr>
      <vt:lpstr>Blackberry Module  </vt:lpstr>
      <vt:lpstr>Prerequisites</vt:lpstr>
      <vt:lpstr>Getting Blackberry Server Ready</vt:lpstr>
      <vt:lpstr>Module Configuration</vt:lpstr>
      <vt:lpstr>Module Configuration</vt:lpstr>
      <vt:lpstr>Setup a Schedule, Profile, and Worker</vt:lpstr>
      <vt:lpstr>Setup Blackberry Job</vt:lpstr>
      <vt:lpstr>Issues to be aware of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Blackberry Module</dc:title>
  <dc:creator>Mark Adams</dc:creator>
  <cp:lastModifiedBy>Mark Adams</cp:lastModifiedBy>
  <cp:revision>4</cp:revision>
  <dcterms:created xsi:type="dcterms:W3CDTF">2019-01-31T00:51:05Z</dcterms:created>
  <dcterms:modified xsi:type="dcterms:W3CDTF">2019-01-31T19:22:37Z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