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493417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17685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7525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Edit Master text styles</a:t>
            </a:r>
          </a:p>
        </p:txBody>
      </p:sp>
      <p:sp>
        <p:nvSpPr>
          <p:cNvPr id="2" name="Date Placeholder 1"/>
          <p:cNvSpPr>
            <a:spLocks noGrp="1"/>
          </p:cNvSpPr>
          <p:nvPr>
            <p:ph type="dt" sz="half" idx="10"/>
          </p:nvPr>
        </p:nvSpPr>
        <p:spPr/>
        <p:txBody>
          <a:bodyPr/>
          <a:lstStyle/>
          <a:p>
            <a:fld id="{B61BEF0D-F0BB-DE4B-95CE-6DB70DBA9567}" type="datetimeFigureOut">
              <a:rPr lang="en-US" smtClean="0"/>
              <a:pPr/>
              <a:t>2/13/2019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663564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151607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4106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63404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2/13/2019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80986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2/13/2019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15560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99368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67512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26619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2/13/2019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35758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3885810" y="6041362"/>
            <a:ext cx="976879" cy="365125"/>
          </a:xfrm>
        </p:spPr>
        <p:txBody>
          <a:bodyPr/>
          <a:lstStyle/>
          <a:p>
            <a:fld id="{B61BEF0D-F0BB-DE4B-95CE-6DB70DBA9567}" type="datetimeFigureOut">
              <a:rPr lang="en-US" smtClean="0"/>
              <a:pPr/>
              <a:t>2/13/2019</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9309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B61BEF0D-F0BB-DE4B-95CE-6DB70DBA9567}" type="datetimeFigureOut">
              <a:rPr lang="en-US" smtClean="0"/>
              <a:pPr/>
              <a:t>2/13/2019</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7350185"/>
      </p:ext>
    </p:extLst>
  </p:cSld>
  <p:clrMap bg1="dk1" tx1="lt1" bg2="dk2" tx2="lt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novell.com/documentation/retain-47/retain/data/t44bt9lbm9y8.html#t44bt9lbphp5" TargetMode="External"/><Relationship Id="rId2" Type="http://schemas.openxmlformats.org/officeDocument/2006/relationships/hyperlink" Target="https://www.novell.com/documentation/retain-47/retain/data/t44bt9lbm9y8.html#t44bt9lbpx4q"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novell.com/documentation/retain-47/retain/data/t44bt9lbm9y8.html#t44bt9lbx7hq"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support.microfocus.com/kb/doc.php?id=7020596"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estconnectivity.microsoft.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Office 365</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591237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Helpful links for the Script</a:t>
            </a:r>
            <a:endParaRPr lang="en-US" dirty="0"/>
          </a:p>
        </p:txBody>
      </p:sp>
      <p:sp>
        <p:nvSpPr>
          <p:cNvPr id="3" name="Content Placeholder 2"/>
          <p:cNvSpPr>
            <a:spLocks noGrp="1"/>
          </p:cNvSpPr>
          <p:nvPr>
            <p:ph idx="1"/>
          </p:nvPr>
        </p:nvSpPr>
        <p:spPr/>
        <p:txBody>
          <a:bodyPr/>
          <a:lstStyle/>
          <a:p>
            <a:r>
              <a:rPr lang="en-US" dirty="0" smtClean="0"/>
              <a:t>Documentation on the </a:t>
            </a:r>
            <a:r>
              <a:rPr lang="en-US" dirty="0"/>
              <a:t>auto Script: </a:t>
            </a:r>
            <a:r>
              <a:rPr lang="en-US" dirty="0">
                <a:hlinkClick r:id="rId2"/>
              </a:rPr>
              <a:t>https://</a:t>
            </a:r>
            <a:r>
              <a:rPr lang="en-US" dirty="0" smtClean="0">
                <a:hlinkClick r:id="rId2"/>
              </a:rPr>
              <a:t>www.novell.com/documentation/retain-47/retain/data/t44bt9lbm9y8.html#t44bt9lbpx4q</a:t>
            </a:r>
            <a:endParaRPr lang="en-US" dirty="0" smtClean="0"/>
          </a:p>
          <a:p>
            <a:r>
              <a:rPr lang="en-US" dirty="0" smtClean="0"/>
              <a:t>Documentation for setting up the scheduled </a:t>
            </a:r>
            <a:r>
              <a:rPr lang="en-US" dirty="0"/>
              <a:t>task manually: </a:t>
            </a:r>
            <a:r>
              <a:rPr lang="en-US" dirty="0">
                <a:hlinkClick r:id="rId3"/>
              </a:rPr>
              <a:t>https://</a:t>
            </a:r>
            <a:r>
              <a:rPr lang="en-US" dirty="0" smtClean="0">
                <a:hlinkClick r:id="rId3"/>
              </a:rPr>
              <a:t>www.novell.com/documentation/retain-47/retain/data/t44bt9lbm9y8.html#t44bt9lbphp5</a:t>
            </a:r>
            <a:endParaRPr lang="en-US" dirty="0" smtClean="0"/>
          </a:p>
          <a:p>
            <a:r>
              <a:rPr lang="en-US" dirty="0" smtClean="0"/>
              <a:t>Check the version of </a:t>
            </a:r>
            <a:r>
              <a:rPr lang="en-US" dirty="0" err="1" smtClean="0"/>
              <a:t>Powershell</a:t>
            </a:r>
            <a:r>
              <a:rPr lang="en-US" dirty="0" smtClean="0"/>
              <a:t> installed, run this command inside </a:t>
            </a:r>
            <a:r>
              <a:rPr lang="en-US" dirty="0" err="1" smtClean="0"/>
              <a:t>Powershell</a:t>
            </a:r>
            <a:r>
              <a:rPr lang="en-US" dirty="0" smtClean="0"/>
              <a:t>: </a:t>
            </a:r>
            <a:r>
              <a:rPr lang="en-US" dirty="0">
                <a:solidFill>
                  <a:srgbClr val="FFFF00"/>
                </a:solidFill>
              </a:rPr>
              <a:t>$</a:t>
            </a:r>
            <a:r>
              <a:rPr lang="en-US" dirty="0" err="1" smtClean="0">
                <a:solidFill>
                  <a:srgbClr val="FFFF00"/>
                </a:solidFill>
              </a:rPr>
              <a:t>PSVersionTable.PSVersion</a:t>
            </a:r>
            <a:endParaRPr lang="en-US" dirty="0" smtClean="0">
              <a:solidFill>
                <a:srgbClr val="FFFF00"/>
              </a:solidFill>
            </a:endParaRPr>
          </a:p>
          <a:p>
            <a:r>
              <a:rPr lang="en-US" dirty="0" smtClean="0"/>
              <a:t>Change Execution Policy just for the Save-Credentials command: </a:t>
            </a:r>
            <a:r>
              <a:rPr lang="en-US" dirty="0">
                <a:solidFill>
                  <a:srgbClr val="FFFF00"/>
                </a:solidFill>
              </a:rPr>
              <a:t>Set-</a:t>
            </a:r>
            <a:r>
              <a:rPr lang="en-US" dirty="0" err="1">
                <a:solidFill>
                  <a:srgbClr val="FFFF00"/>
                </a:solidFill>
              </a:rPr>
              <a:t>ExecutionPolicy</a:t>
            </a:r>
            <a:r>
              <a:rPr lang="en-US" dirty="0">
                <a:solidFill>
                  <a:srgbClr val="FFFF00"/>
                </a:solidFill>
              </a:rPr>
              <a:t> -</a:t>
            </a:r>
            <a:r>
              <a:rPr lang="en-US" dirty="0" err="1">
                <a:solidFill>
                  <a:srgbClr val="FFFF00"/>
                </a:solidFill>
              </a:rPr>
              <a:t>ExecutionPolicy</a:t>
            </a:r>
            <a:r>
              <a:rPr lang="en-US" dirty="0">
                <a:solidFill>
                  <a:srgbClr val="FFFF00"/>
                </a:solidFill>
              </a:rPr>
              <a:t> Bypass -Scope </a:t>
            </a:r>
            <a:r>
              <a:rPr lang="en-US" dirty="0" smtClean="0">
                <a:solidFill>
                  <a:srgbClr val="FFFF00"/>
                </a:solidFill>
              </a:rPr>
              <a:t>Process</a:t>
            </a:r>
          </a:p>
          <a:p>
            <a:r>
              <a:rPr lang="en-US" dirty="0" smtClean="0"/>
              <a:t>Change Execution policy to Bypass permanently: </a:t>
            </a:r>
            <a:r>
              <a:rPr lang="en-US" dirty="0">
                <a:solidFill>
                  <a:srgbClr val="FFFF00"/>
                </a:solidFill>
              </a:rPr>
              <a:t>Set-</a:t>
            </a:r>
            <a:r>
              <a:rPr lang="en-US" dirty="0" err="1">
                <a:solidFill>
                  <a:srgbClr val="FFFF00"/>
                </a:solidFill>
              </a:rPr>
              <a:t>ExecutionPolicy</a:t>
            </a:r>
            <a:r>
              <a:rPr lang="en-US" dirty="0">
                <a:solidFill>
                  <a:srgbClr val="FFFF00"/>
                </a:solidFill>
              </a:rPr>
              <a:t> -</a:t>
            </a:r>
            <a:r>
              <a:rPr lang="en-US" dirty="0" err="1">
                <a:solidFill>
                  <a:srgbClr val="FFFF00"/>
                </a:solidFill>
              </a:rPr>
              <a:t>ExecutionPolicy</a:t>
            </a:r>
            <a:r>
              <a:rPr lang="en-US" dirty="0">
                <a:solidFill>
                  <a:srgbClr val="FFFF00"/>
                </a:solidFill>
              </a:rPr>
              <a:t> </a:t>
            </a:r>
            <a:r>
              <a:rPr lang="en-US" dirty="0" smtClean="0">
                <a:solidFill>
                  <a:srgbClr val="FFFF00"/>
                </a:solidFill>
              </a:rPr>
              <a:t>Bypass</a:t>
            </a:r>
            <a:endParaRPr lang="en-US" dirty="0">
              <a:solidFill>
                <a:srgbClr val="FFFF00"/>
              </a:solidFill>
            </a:endParaRPr>
          </a:p>
        </p:txBody>
      </p:sp>
    </p:spTree>
    <p:extLst>
      <p:ext uri="{BB962C8B-B14F-4D97-AF65-F5344CB8AC3E}">
        <p14:creationId xmlns:p14="http://schemas.microsoft.com/office/powerpoint/2010/main" val="32669488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 Retain is on Linux</a:t>
            </a:r>
            <a:endParaRPr lang="en-US" dirty="0"/>
          </a:p>
        </p:txBody>
      </p:sp>
      <p:sp>
        <p:nvSpPr>
          <p:cNvPr id="3" name="Content Placeholder 2"/>
          <p:cNvSpPr>
            <a:spLocks noGrp="1"/>
          </p:cNvSpPr>
          <p:nvPr>
            <p:ph idx="1"/>
          </p:nvPr>
        </p:nvSpPr>
        <p:spPr/>
        <p:txBody>
          <a:bodyPr/>
          <a:lstStyle/>
          <a:p>
            <a:r>
              <a:rPr lang="en-US" dirty="0" smtClean="0"/>
              <a:t>If Retain is on Linux, then you just ran the Scheduled Task on a Windows computer.  Now we need to get the CSV files from the Windows computer to the Retain Server.  </a:t>
            </a:r>
            <a:endParaRPr lang="en-US" dirty="0"/>
          </a:p>
          <a:p>
            <a:r>
              <a:rPr lang="en-US" dirty="0" smtClean="0"/>
              <a:t>Documentation to download and setup </a:t>
            </a:r>
            <a:r>
              <a:rPr lang="en-US" dirty="0" err="1" smtClean="0"/>
              <a:t>WinSCP</a:t>
            </a:r>
            <a:r>
              <a:rPr lang="en-US" dirty="0" smtClean="0"/>
              <a:t> to auto-copy the CSV files from the Windows computer to the Linux Server: </a:t>
            </a:r>
            <a:r>
              <a:rPr lang="en-US" dirty="0">
                <a:hlinkClick r:id="rId2"/>
              </a:rPr>
              <a:t>https://</a:t>
            </a:r>
            <a:r>
              <a:rPr lang="en-US" dirty="0" smtClean="0">
                <a:hlinkClick r:id="rId2"/>
              </a:rPr>
              <a:t>www.novell.com/documentation/retain-47/retain/data/t44bt9lbm9y8.html#t44bt9lbx7hq</a:t>
            </a:r>
            <a:endParaRPr lang="en-US" dirty="0" smtClean="0"/>
          </a:p>
        </p:txBody>
      </p:sp>
    </p:spTree>
    <p:extLst>
      <p:ext uri="{BB962C8B-B14F-4D97-AF65-F5344CB8AC3E}">
        <p14:creationId xmlns:p14="http://schemas.microsoft.com/office/powerpoint/2010/main" val="4599334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a:t>
            </a:r>
            <a:r>
              <a:rPr lang="en-US" dirty="0" err="1" smtClean="0"/>
              <a:t>WinSCP</a:t>
            </a:r>
            <a:r>
              <a:rPr lang="en-US" dirty="0" smtClean="0"/>
              <a:t> batch file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2243650"/>
            <a:ext cx="9294312" cy="4602728"/>
          </a:xfrm>
        </p:spPr>
      </p:pic>
    </p:spTree>
    <p:extLst>
      <p:ext uri="{BB962C8B-B14F-4D97-AF65-F5344CB8AC3E}">
        <p14:creationId xmlns:p14="http://schemas.microsoft.com/office/powerpoint/2010/main" val="34947890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Transfer files	automatically</a:t>
            </a:r>
            <a:endParaRPr lang="en-US" dirty="0"/>
          </a:p>
        </p:txBody>
      </p:sp>
      <p:sp>
        <p:nvSpPr>
          <p:cNvPr id="3" name="Content Placeholder 2"/>
          <p:cNvSpPr>
            <a:spLocks noGrp="1"/>
          </p:cNvSpPr>
          <p:nvPr>
            <p:ph idx="1"/>
          </p:nvPr>
        </p:nvSpPr>
        <p:spPr/>
        <p:txBody>
          <a:bodyPr/>
          <a:lstStyle/>
          <a:p>
            <a:r>
              <a:rPr lang="en-US" dirty="0" smtClean="0"/>
              <a:t>Once you have a .bat file created, open </a:t>
            </a:r>
            <a:r>
              <a:rPr lang="en-US" dirty="0" err="1" smtClean="0"/>
              <a:t>Scehduled</a:t>
            </a:r>
            <a:r>
              <a:rPr lang="en-US" dirty="0" smtClean="0"/>
              <a:t> Task and schedule the task to run the batch file daily.</a:t>
            </a:r>
          </a:p>
          <a:p>
            <a:r>
              <a:rPr lang="en-US" dirty="0" smtClean="0"/>
              <a:t>If the O365 </a:t>
            </a:r>
            <a:r>
              <a:rPr lang="en-US" dirty="0" err="1" smtClean="0"/>
              <a:t>AddressBook</a:t>
            </a:r>
            <a:r>
              <a:rPr lang="en-US" dirty="0" smtClean="0"/>
              <a:t> sync runs at 7 PM, run this </a:t>
            </a:r>
            <a:r>
              <a:rPr lang="en-US" dirty="0" err="1" smtClean="0"/>
              <a:t>WinSCP</a:t>
            </a:r>
            <a:r>
              <a:rPr lang="en-US" dirty="0" smtClean="0"/>
              <a:t> copy batch file at 8 PM.  Always make sure the transfer task runs after the </a:t>
            </a:r>
            <a:r>
              <a:rPr lang="en-US" dirty="0" err="1" smtClean="0"/>
              <a:t>abook</a:t>
            </a:r>
            <a:r>
              <a:rPr lang="en-US" dirty="0" smtClean="0"/>
              <a:t> sync which creates the CSV files is done.</a:t>
            </a:r>
            <a:endParaRPr lang="en-US" dirty="0"/>
          </a:p>
        </p:txBody>
      </p:sp>
    </p:spTree>
    <p:extLst>
      <p:ext uri="{BB962C8B-B14F-4D97-AF65-F5344CB8AC3E}">
        <p14:creationId xmlns:p14="http://schemas.microsoft.com/office/powerpoint/2010/main" val="27731824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Configure Retain Module</a:t>
            </a:r>
            <a:endParaRPr lang="en-US" dirty="0"/>
          </a:p>
        </p:txBody>
      </p:sp>
      <p:sp>
        <p:nvSpPr>
          <p:cNvPr id="3" name="Content Placeholder 2"/>
          <p:cNvSpPr>
            <a:spLocks noGrp="1"/>
          </p:cNvSpPr>
          <p:nvPr>
            <p:ph idx="1"/>
          </p:nvPr>
        </p:nvSpPr>
        <p:spPr/>
        <p:txBody>
          <a:bodyPr/>
          <a:lstStyle/>
          <a:p>
            <a:r>
              <a:rPr lang="en-US" dirty="0" smtClean="0"/>
              <a:t>Create new Exchange module</a:t>
            </a:r>
          </a:p>
          <a:p>
            <a:r>
              <a:rPr lang="en-US" dirty="0" smtClean="0"/>
              <a:t>On the Core settings, give is a name like O365 or Company O365.  This way we can know at a glance if they are O365 or On-prem.</a:t>
            </a:r>
          </a:p>
          <a:p>
            <a:r>
              <a:rPr lang="en-US" dirty="0" smtClean="0"/>
              <a:t>Check all boxes just like On-</a:t>
            </a:r>
            <a:r>
              <a:rPr lang="en-US" dirty="0" err="1" smtClean="0"/>
              <a:t>Prem</a:t>
            </a:r>
            <a:r>
              <a:rPr lang="en-US" dirty="0" smtClean="0"/>
              <a:t> Exchange</a:t>
            </a:r>
          </a:p>
          <a:p>
            <a:r>
              <a:rPr lang="en-US" dirty="0" smtClean="0"/>
              <a:t>Next, input the Impersonation user email and password like On-</a:t>
            </a:r>
            <a:r>
              <a:rPr lang="en-US" dirty="0" err="1" smtClean="0"/>
              <a:t>Prem</a:t>
            </a:r>
            <a:r>
              <a:rPr lang="en-US" dirty="0" smtClean="0"/>
              <a:t> Exchange.</a:t>
            </a:r>
          </a:p>
          <a:p>
            <a:r>
              <a:rPr lang="en-US" dirty="0" err="1" smtClean="0"/>
              <a:t>Lastely</a:t>
            </a:r>
            <a:r>
              <a:rPr lang="en-US" dirty="0" smtClean="0"/>
              <a:t>, on the “Hosted Services” tab, check the box and specify where the CSV files are on the Retain Server.  Windows server is usually </a:t>
            </a:r>
            <a:r>
              <a:rPr lang="en-US" dirty="0">
                <a:solidFill>
                  <a:srgbClr val="FFFF00"/>
                </a:solidFill>
              </a:rPr>
              <a:t>C:\Program Files\</a:t>
            </a:r>
            <a:r>
              <a:rPr lang="en-US" dirty="0" err="1">
                <a:solidFill>
                  <a:srgbClr val="FFFF00"/>
                </a:solidFill>
              </a:rPr>
              <a:t>Beginfinite</a:t>
            </a:r>
            <a:r>
              <a:rPr lang="en-US" dirty="0">
                <a:solidFill>
                  <a:srgbClr val="FFFF00"/>
                </a:solidFill>
              </a:rPr>
              <a:t>\Retain\</a:t>
            </a:r>
            <a:r>
              <a:rPr lang="en-US" dirty="0" err="1">
                <a:solidFill>
                  <a:srgbClr val="FFFF00"/>
                </a:solidFill>
              </a:rPr>
              <a:t>RetainServer</a:t>
            </a:r>
            <a:r>
              <a:rPr lang="en-US" dirty="0">
                <a:solidFill>
                  <a:srgbClr val="FFFF00"/>
                </a:solidFill>
              </a:rPr>
              <a:t>\WEB_INF\</a:t>
            </a:r>
            <a:r>
              <a:rPr lang="en-US" dirty="0" err="1">
                <a:solidFill>
                  <a:srgbClr val="FFFF00"/>
                </a:solidFill>
              </a:rPr>
              <a:t>cfg</a:t>
            </a:r>
            <a:r>
              <a:rPr lang="en-US" dirty="0" smtClean="0">
                <a:solidFill>
                  <a:srgbClr val="FFFF00"/>
                </a:solidFill>
              </a:rPr>
              <a:t>\ </a:t>
            </a:r>
            <a:r>
              <a:rPr lang="en-US" dirty="0" smtClean="0"/>
              <a:t>and Linux </a:t>
            </a:r>
            <a:r>
              <a:rPr lang="en-US" dirty="0"/>
              <a:t>is usually </a:t>
            </a:r>
            <a:r>
              <a:rPr lang="en-US" dirty="0">
                <a:solidFill>
                  <a:srgbClr val="FFFF00"/>
                </a:solidFill>
              </a:rPr>
              <a:t>/opt/</a:t>
            </a:r>
            <a:r>
              <a:rPr lang="en-US" dirty="0" err="1">
                <a:solidFill>
                  <a:srgbClr val="FFFF00"/>
                </a:solidFill>
              </a:rPr>
              <a:t>beginfinite</a:t>
            </a:r>
            <a:r>
              <a:rPr lang="en-US" dirty="0">
                <a:solidFill>
                  <a:srgbClr val="FFFF00"/>
                </a:solidFill>
              </a:rPr>
              <a:t>/retain/</a:t>
            </a:r>
            <a:r>
              <a:rPr lang="en-US" dirty="0" err="1">
                <a:solidFill>
                  <a:srgbClr val="FFFF00"/>
                </a:solidFill>
              </a:rPr>
              <a:t>RetainServer</a:t>
            </a:r>
            <a:r>
              <a:rPr lang="en-US" dirty="0">
                <a:solidFill>
                  <a:srgbClr val="FFFF00"/>
                </a:solidFill>
              </a:rPr>
              <a:t>/WEB-INF/</a:t>
            </a:r>
            <a:r>
              <a:rPr lang="en-US" dirty="0" err="1">
                <a:solidFill>
                  <a:srgbClr val="FFFF00"/>
                </a:solidFill>
              </a:rPr>
              <a:t>cfg</a:t>
            </a:r>
            <a:r>
              <a:rPr lang="en-US" dirty="0">
                <a:solidFill>
                  <a:srgbClr val="FFFF00"/>
                </a:solidFill>
              </a:rPr>
              <a:t>/</a:t>
            </a:r>
          </a:p>
        </p:txBody>
      </p:sp>
    </p:spTree>
    <p:extLst>
      <p:ext uri="{BB962C8B-B14F-4D97-AF65-F5344CB8AC3E}">
        <p14:creationId xmlns:p14="http://schemas.microsoft.com/office/powerpoint/2010/main" val="24926264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steps</a:t>
            </a:r>
            <a:endParaRPr lang="en-US" dirty="0"/>
          </a:p>
        </p:txBody>
      </p:sp>
      <p:sp>
        <p:nvSpPr>
          <p:cNvPr id="3" name="Content Placeholder 2"/>
          <p:cNvSpPr>
            <a:spLocks noGrp="1"/>
          </p:cNvSpPr>
          <p:nvPr>
            <p:ph idx="1"/>
          </p:nvPr>
        </p:nvSpPr>
        <p:spPr/>
        <p:txBody>
          <a:bodyPr/>
          <a:lstStyle/>
          <a:p>
            <a:r>
              <a:rPr lang="en-US" dirty="0" smtClean="0"/>
              <a:t>Refresh </a:t>
            </a:r>
            <a:r>
              <a:rPr lang="en-US" dirty="0" err="1" smtClean="0"/>
              <a:t>Abook</a:t>
            </a:r>
            <a:endParaRPr lang="en-US" dirty="0" smtClean="0"/>
          </a:p>
          <a:p>
            <a:r>
              <a:rPr lang="en-US" dirty="0" smtClean="0"/>
              <a:t>Setup Schedule, Profile, Worker, Job as normal</a:t>
            </a:r>
          </a:p>
          <a:p>
            <a:r>
              <a:rPr lang="en-US" dirty="0" smtClean="0"/>
              <a:t>Also recommended to archive via Distribution Lists</a:t>
            </a:r>
            <a:endParaRPr lang="en-US" dirty="0"/>
          </a:p>
        </p:txBody>
      </p:sp>
    </p:spTree>
    <p:extLst>
      <p:ext uri="{BB962C8B-B14F-4D97-AF65-F5344CB8AC3E}">
        <p14:creationId xmlns:p14="http://schemas.microsoft.com/office/powerpoint/2010/main" val="16420717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Troubleshooting</a:t>
            </a:r>
            <a:endParaRPr lang="en-US" dirty="0"/>
          </a:p>
        </p:txBody>
      </p:sp>
      <p:sp>
        <p:nvSpPr>
          <p:cNvPr id="3" name="Content Placeholder 2"/>
          <p:cNvSpPr>
            <a:spLocks noGrp="1"/>
          </p:cNvSpPr>
          <p:nvPr>
            <p:ph idx="1"/>
          </p:nvPr>
        </p:nvSpPr>
        <p:spPr/>
        <p:txBody>
          <a:bodyPr/>
          <a:lstStyle/>
          <a:p>
            <a:r>
              <a:rPr lang="en-US" dirty="0" smtClean="0"/>
              <a:t>If you get the error of 401 Unauthorized, the resolution is the same as before.  You must enable Basic Authentication on EWS.  Only Microsoft can make this change.</a:t>
            </a:r>
          </a:p>
          <a:p>
            <a:r>
              <a:rPr lang="en-US" dirty="0" smtClean="0"/>
              <a:t>If they use </a:t>
            </a:r>
            <a:r>
              <a:rPr lang="en-US" dirty="0" err="1" smtClean="0"/>
              <a:t>Sharepoint</a:t>
            </a:r>
            <a:r>
              <a:rPr lang="en-US" dirty="0" smtClean="0"/>
              <a:t>/</a:t>
            </a:r>
            <a:r>
              <a:rPr lang="en-US" dirty="0" err="1" smtClean="0"/>
              <a:t>Onedrive</a:t>
            </a:r>
            <a:r>
              <a:rPr lang="en-US" dirty="0" smtClean="0"/>
              <a:t>, Retain Impersonation User needs access to that in order to archive the attachments.  Steps to set that </a:t>
            </a:r>
            <a:r>
              <a:rPr lang="en-US" dirty="0"/>
              <a:t>up are here: </a:t>
            </a:r>
            <a:r>
              <a:rPr lang="en-US" dirty="0">
                <a:hlinkClick r:id="rId2"/>
              </a:rPr>
              <a:t>https://</a:t>
            </a:r>
            <a:r>
              <a:rPr lang="en-US" dirty="0" smtClean="0">
                <a:hlinkClick r:id="rId2"/>
              </a:rPr>
              <a:t>support.microfocus.com/kb/doc.php?id=7020596</a:t>
            </a:r>
            <a:endParaRPr lang="en-US" dirty="0"/>
          </a:p>
          <a:p>
            <a:r>
              <a:rPr lang="en-US" dirty="0" smtClean="0"/>
              <a:t>The error in the log will look like this:</a:t>
            </a:r>
          </a:p>
          <a:p>
            <a:pPr marL="0" indent="0">
              <a:buNone/>
            </a:pPr>
            <a:r>
              <a:rPr lang="en-US" dirty="0">
                <a:solidFill>
                  <a:srgbClr val="FF0000"/>
                </a:solidFill>
              </a:rPr>
              <a:t>11:04:16, 704[Thread-4920] [ERROR] </a:t>
            </a:r>
            <a:r>
              <a:rPr lang="en-US" dirty="0" err="1">
                <a:solidFill>
                  <a:srgbClr val="FF0000"/>
                </a:solidFill>
              </a:rPr>
              <a:t>ExchangeAttachment</a:t>
            </a:r>
            <a:r>
              <a:rPr lang="en-US" dirty="0">
                <a:solidFill>
                  <a:srgbClr val="FF0000"/>
                </a:solidFill>
              </a:rPr>
              <a:t>: error while creating attachment.</a:t>
            </a:r>
            <a:br>
              <a:rPr lang="en-US" dirty="0">
                <a:solidFill>
                  <a:srgbClr val="FF0000"/>
                </a:solidFill>
              </a:rPr>
            </a:br>
            <a:r>
              <a:rPr lang="en-US" dirty="0" err="1">
                <a:solidFill>
                  <a:srgbClr val="FF0000"/>
                </a:solidFill>
              </a:rPr>
              <a:t>java.io.IOException</a:t>
            </a:r>
            <a:r>
              <a:rPr lang="en-US" dirty="0">
                <a:solidFill>
                  <a:srgbClr val="FF0000"/>
                </a:solidFill>
              </a:rPr>
              <a:t>: </a:t>
            </a:r>
            <a:r>
              <a:rPr lang="en-US" dirty="0" err="1">
                <a:solidFill>
                  <a:srgbClr val="FF0000"/>
                </a:solidFill>
              </a:rPr>
              <a:t>SharePointError</a:t>
            </a:r>
            <a:r>
              <a:rPr lang="en-US" dirty="0">
                <a:solidFill>
                  <a:srgbClr val="FF0000"/>
                </a:solidFill>
              </a:rPr>
              <a:t> - Impersonation has no access to: https://gwava-my.sharepoint.com/personal/user08_gwava_onmicrosoft_com1/Documents/Email attachments/office 365 users(1) (1).txt</a:t>
            </a:r>
            <a:endParaRPr lang="en-US" dirty="0" smtClean="0">
              <a:solidFill>
                <a:srgbClr val="FF0000"/>
              </a:solidFill>
            </a:endParaRPr>
          </a:p>
          <a:p>
            <a:endParaRPr lang="en-US" dirty="0"/>
          </a:p>
        </p:txBody>
      </p:sp>
    </p:spTree>
    <p:extLst>
      <p:ext uri="{BB962C8B-B14F-4D97-AF65-F5344CB8AC3E}">
        <p14:creationId xmlns:p14="http://schemas.microsoft.com/office/powerpoint/2010/main" val="32558899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Questions?</a:t>
            </a:r>
            <a:endParaRPr lang="en-US" dirty="0"/>
          </a:p>
        </p:txBody>
      </p:sp>
    </p:spTree>
    <p:extLst>
      <p:ext uri="{BB962C8B-B14F-4D97-AF65-F5344CB8AC3E}">
        <p14:creationId xmlns:p14="http://schemas.microsoft.com/office/powerpoint/2010/main" val="16075595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Prerequisites</a:t>
            </a:r>
            <a:endParaRPr lang="en-US" dirty="0"/>
          </a:p>
        </p:txBody>
      </p:sp>
      <p:sp>
        <p:nvSpPr>
          <p:cNvPr id="3" name="Content Placeholder 2"/>
          <p:cNvSpPr>
            <a:spLocks noGrp="1"/>
          </p:cNvSpPr>
          <p:nvPr>
            <p:ph idx="1"/>
          </p:nvPr>
        </p:nvSpPr>
        <p:spPr>
          <a:xfrm>
            <a:off x="97077" y="2354893"/>
            <a:ext cx="10131425" cy="2592888"/>
          </a:xfrm>
        </p:spPr>
        <p:txBody>
          <a:bodyPr/>
          <a:lstStyle/>
          <a:p>
            <a:r>
              <a:rPr lang="en-US" sz="2400" dirty="0" smtClean="0"/>
              <a:t>Exact Same as Exchange.</a:t>
            </a:r>
          </a:p>
          <a:p>
            <a:r>
              <a:rPr lang="en-US" sz="2400" dirty="0" smtClean="0"/>
              <a:t>User with Impersonation Rights</a:t>
            </a:r>
          </a:p>
          <a:p>
            <a:r>
              <a:rPr lang="en-US" sz="2400" dirty="0" smtClean="0"/>
              <a:t>Basic Authentication on </a:t>
            </a:r>
            <a:r>
              <a:rPr lang="en-US" sz="2400" dirty="0" err="1" smtClean="0"/>
              <a:t>Autodiscover</a:t>
            </a:r>
            <a:r>
              <a:rPr lang="en-US" sz="2400" dirty="0" smtClean="0"/>
              <a:t> and EWS</a:t>
            </a:r>
          </a:p>
          <a:p>
            <a:r>
              <a:rPr lang="en-US" sz="2400" dirty="0" smtClean="0"/>
              <a:t>DNS SRV record</a:t>
            </a:r>
          </a:p>
          <a:p>
            <a:pPr marL="0" indent="0">
              <a:buNone/>
            </a:pPr>
            <a:endParaRPr lang="en-US" dirty="0"/>
          </a:p>
        </p:txBody>
      </p:sp>
    </p:spTree>
    <p:extLst>
      <p:ext uri="{BB962C8B-B14F-4D97-AF65-F5344CB8AC3E}">
        <p14:creationId xmlns:p14="http://schemas.microsoft.com/office/powerpoint/2010/main" val="1656033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a:t>
            </a:r>
            <a:r>
              <a:rPr lang="en-US" dirty="0" err="1" smtClean="0"/>
              <a:t>Autodiscover</a:t>
            </a:r>
            <a:endParaRPr lang="en-US" dirty="0"/>
          </a:p>
        </p:txBody>
      </p:sp>
      <p:sp>
        <p:nvSpPr>
          <p:cNvPr id="3" name="Content Placeholder 2"/>
          <p:cNvSpPr>
            <a:spLocks noGrp="1"/>
          </p:cNvSpPr>
          <p:nvPr>
            <p:ph idx="1"/>
          </p:nvPr>
        </p:nvSpPr>
        <p:spPr/>
        <p:txBody>
          <a:bodyPr/>
          <a:lstStyle/>
          <a:p>
            <a:r>
              <a:rPr lang="en-US" dirty="0">
                <a:hlinkClick r:id="rId2"/>
              </a:rPr>
              <a:t>https://testconnectivity.microsoft.com</a:t>
            </a:r>
            <a:r>
              <a:rPr lang="en-US" dirty="0" smtClean="0">
                <a:hlinkClick r:id="rId2"/>
              </a:rPr>
              <a:t>/</a:t>
            </a:r>
            <a:endParaRPr lang="en-US" dirty="0" smtClean="0"/>
          </a:p>
          <a:p>
            <a:r>
              <a:rPr lang="en-US" dirty="0" smtClean="0"/>
              <a:t>Office365 tab</a:t>
            </a:r>
            <a:r>
              <a:rPr lang="en-US" dirty="0"/>
              <a:t>, select "Outlook </a:t>
            </a:r>
            <a:r>
              <a:rPr lang="en-US" dirty="0" err="1" smtClean="0"/>
              <a:t>Autodiscover</a:t>
            </a:r>
            <a:r>
              <a:rPr lang="en-US" dirty="0"/>
              <a:t>“ under the “Microsoft Office Outlook Connectivity </a:t>
            </a:r>
            <a:r>
              <a:rPr lang="en-US" dirty="0" smtClean="0"/>
              <a:t>Tests” section.  Click Next on the bottom-right.</a:t>
            </a:r>
          </a:p>
          <a:p>
            <a:r>
              <a:rPr lang="en-US" dirty="0" smtClean="0"/>
              <a:t>Put in an email address on the Office365 account.  A Microsoft account would be an admin of the Office365 account.  This can be the same user as the previous email address.  Put in the password, check the box to agree to the terms.  Fill out the verification code and click verify.  Once done, click “Perform Test” in the bottom right.  </a:t>
            </a:r>
          </a:p>
          <a:p>
            <a:endParaRPr lang="en-US" dirty="0"/>
          </a:p>
        </p:txBody>
      </p:sp>
    </p:spTree>
    <p:extLst>
      <p:ext uri="{BB962C8B-B14F-4D97-AF65-F5344CB8AC3E}">
        <p14:creationId xmlns:p14="http://schemas.microsoft.com/office/powerpoint/2010/main" val="6441083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Getting the list of Users and Groups</a:t>
            </a:r>
            <a:endParaRPr lang="en-US" dirty="0"/>
          </a:p>
        </p:txBody>
      </p:sp>
      <p:sp>
        <p:nvSpPr>
          <p:cNvPr id="3" name="Content Placeholder 2"/>
          <p:cNvSpPr>
            <a:spLocks noGrp="1"/>
          </p:cNvSpPr>
          <p:nvPr>
            <p:ph idx="1"/>
          </p:nvPr>
        </p:nvSpPr>
        <p:spPr/>
        <p:txBody>
          <a:bodyPr/>
          <a:lstStyle/>
          <a:p>
            <a:r>
              <a:rPr lang="en-US" dirty="0" err="1" smtClean="0"/>
              <a:t>Powershell</a:t>
            </a:r>
            <a:r>
              <a:rPr lang="en-US" dirty="0" smtClean="0"/>
              <a:t> script runs to query the Microsoft Hosted Exchange for the users and groups.  </a:t>
            </a:r>
          </a:p>
          <a:p>
            <a:r>
              <a:rPr lang="en-US" dirty="0" smtClean="0"/>
              <a:t>Must be done on a Windows computer with </a:t>
            </a:r>
            <a:r>
              <a:rPr lang="en-US" dirty="0" err="1" smtClean="0"/>
              <a:t>Powershell</a:t>
            </a:r>
            <a:r>
              <a:rPr lang="en-US" dirty="0" smtClean="0"/>
              <a:t> 4.x+</a:t>
            </a:r>
          </a:p>
          <a:p>
            <a:r>
              <a:rPr lang="en-US" dirty="0" smtClean="0"/>
              <a:t>This can be setup manually or with a script we have to set it up for you.</a:t>
            </a:r>
          </a:p>
          <a:p>
            <a:pPr marL="0" indent="0">
              <a:buNone/>
            </a:pPr>
            <a:endParaRPr lang="en-US" dirty="0"/>
          </a:p>
        </p:txBody>
      </p:sp>
    </p:spTree>
    <p:extLst>
      <p:ext uri="{BB962C8B-B14F-4D97-AF65-F5344CB8AC3E}">
        <p14:creationId xmlns:p14="http://schemas.microsoft.com/office/powerpoint/2010/main" val="5903830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run the Auto Script</a:t>
            </a:r>
            <a:endParaRPr lang="en-US" dirty="0"/>
          </a:p>
        </p:txBody>
      </p:sp>
      <p:sp>
        <p:nvSpPr>
          <p:cNvPr id="3" name="Content Placeholder 2"/>
          <p:cNvSpPr>
            <a:spLocks noGrp="1"/>
          </p:cNvSpPr>
          <p:nvPr>
            <p:ph idx="1"/>
          </p:nvPr>
        </p:nvSpPr>
        <p:spPr>
          <a:xfrm>
            <a:off x="810000" y="2447755"/>
            <a:ext cx="10554574" cy="3636511"/>
          </a:xfrm>
        </p:spPr>
        <p:txBody>
          <a:bodyPr>
            <a:noAutofit/>
          </a:bodyPr>
          <a:lstStyle/>
          <a:p>
            <a:r>
              <a:rPr lang="en-US" sz="2400" dirty="0" smtClean="0"/>
              <a:t>1) Make sure they have </a:t>
            </a:r>
            <a:r>
              <a:rPr lang="en-US" sz="2400" dirty="0" err="1" smtClean="0"/>
              <a:t>Powershell</a:t>
            </a:r>
            <a:r>
              <a:rPr lang="en-US" sz="2400" dirty="0" smtClean="0"/>
              <a:t> 4.x on the computer running the script (usually the Retain Server if it’s running Windows Server 2012+).  </a:t>
            </a:r>
          </a:p>
          <a:p>
            <a:r>
              <a:rPr lang="en-US" sz="2400" dirty="0" smtClean="0"/>
              <a:t>2) In Retain, go to Tools | O365 Archiving | download the </a:t>
            </a:r>
            <a:r>
              <a:rPr lang="en-US" sz="2400" dirty="0" err="1" smtClean="0"/>
              <a:t>Powershell</a:t>
            </a:r>
            <a:r>
              <a:rPr lang="en-US" sz="2400" dirty="0" smtClean="0"/>
              <a:t> Sync Script 4.0 file</a:t>
            </a:r>
          </a:p>
          <a:p>
            <a:r>
              <a:rPr lang="en-US" sz="2400" dirty="0" smtClean="0"/>
              <a:t>3) Open the .zip file and extract file.  C:\Retain or make a new directory.</a:t>
            </a:r>
          </a:p>
          <a:p>
            <a:r>
              <a:rPr lang="en-US" sz="2400" dirty="0" smtClean="0"/>
              <a:t>4) Open </a:t>
            </a:r>
            <a:r>
              <a:rPr lang="en-US" sz="2400" dirty="0" err="1" smtClean="0"/>
              <a:t>Powershell</a:t>
            </a:r>
            <a:r>
              <a:rPr lang="en-US" sz="2400" dirty="0" smtClean="0"/>
              <a:t> as Administrator.  Ask customer first, but change the execution policy from default to Bypass.  Command is this:</a:t>
            </a:r>
            <a:r>
              <a:rPr lang="en-US" sz="2400" dirty="0" smtClean="0">
                <a:solidFill>
                  <a:srgbClr val="FFFF00"/>
                </a:solidFill>
              </a:rPr>
              <a:t>   </a:t>
            </a:r>
            <a:r>
              <a:rPr lang="en-US" sz="2400" dirty="0">
                <a:solidFill>
                  <a:srgbClr val="FFFF00"/>
                </a:solidFill>
              </a:rPr>
              <a:t>Set-</a:t>
            </a:r>
            <a:r>
              <a:rPr lang="en-US" sz="2400" dirty="0" err="1">
                <a:solidFill>
                  <a:srgbClr val="FFFF00"/>
                </a:solidFill>
              </a:rPr>
              <a:t>ExecutionPolicy</a:t>
            </a:r>
            <a:r>
              <a:rPr lang="en-US" sz="2400" dirty="0">
                <a:solidFill>
                  <a:srgbClr val="FFFF00"/>
                </a:solidFill>
              </a:rPr>
              <a:t> -</a:t>
            </a:r>
            <a:r>
              <a:rPr lang="en-US" sz="2400" dirty="0" err="1">
                <a:solidFill>
                  <a:srgbClr val="FFFF00"/>
                </a:solidFill>
              </a:rPr>
              <a:t>ExecutionPolicy</a:t>
            </a:r>
            <a:r>
              <a:rPr lang="en-US" sz="2400" dirty="0">
                <a:solidFill>
                  <a:srgbClr val="FFFF00"/>
                </a:solidFill>
              </a:rPr>
              <a:t> Bypass -Scope </a:t>
            </a:r>
            <a:r>
              <a:rPr lang="en-US" sz="2400" dirty="0" smtClean="0">
                <a:solidFill>
                  <a:srgbClr val="FFFF00"/>
                </a:solidFill>
              </a:rPr>
              <a:t>Process</a:t>
            </a:r>
          </a:p>
          <a:p>
            <a:r>
              <a:rPr lang="en-US" sz="2400" dirty="0" smtClean="0"/>
              <a:t>5) Browse to the directory where you extracted the .zip</a:t>
            </a:r>
          </a:p>
        </p:txBody>
      </p:sp>
    </p:spTree>
    <p:extLst>
      <p:ext uri="{BB962C8B-B14F-4D97-AF65-F5344CB8AC3E}">
        <p14:creationId xmlns:p14="http://schemas.microsoft.com/office/powerpoint/2010/main" val="6564918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run the Auto </a:t>
            </a:r>
            <a:r>
              <a:rPr lang="en-US" dirty="0" smtClean="0"/>
              <a:t>Script Continued</a:t>
            </a:r>
            <a:endParaRPr lang="en-US" dirty="0"/>
          </a:p>
        </p:txBody>
      </p:sp>
      <p:sp>
        <p:nvSpPr>
          <p:cNvPr id="3" name="Content Placeholder 2"/>
          <p:cNvSpPr>
            <a:spLocks noGrp="1"/>
          </p:cNvSpPr>
          <p:nvPr>
            <p:ph idx="1"/>
          </p:nvPr>
        </p:nvSpPr>
        <p:spPr>
          <a:xfrm>
            <a:off x="818712" y="2222288"/>
            <a:ext cx="10554574" cy="971850"/>
          </a:xfrm>
        </p:spPr>
        <p:txBody>
          <a:bodyPr/>
          <a:lstStyle/>
          <a:p>
            <a:r>
              <a:rPr lang="en-US" dirty="0" smtClean="0"/>
              <a:t>6) Run the command: </a:t>
            </a:r>
            <a:r>
              <a:rPr lang="en-US" i="1" dirty="0">
                <a:solidFill>
                  <a:srgbClr val="FFFF00"/>
                </a:solidFill>
              </a:rPr>
              <a:t>.\</a:t>
            </a:r>
            <a:r>
              <a:rPr lang="en-US" i="1" dirty="0" smtClean="0">
                <a:solidFill>
                  <a:srgbClr val="FFFF00"/>
                </a:solidFill>
              </a:rPr>
              <a:t>Save-CredentialsEncrypted.ps1</a:t>
            </a:r>
          </a:p>
          <a:p>
            <a:r>
              <a:rPr lang="en-US" i="1" dirty="0" smtClean="0"/>
              <a:t>7) You will then see this Dialog box pop up:</a:t>
            </a:r>
            <a:endParaRPr lang="en-US" dirty="0"/>
          </a:p>
        </p:txBody>
      </p:sp>
      <p:pic>
        <p:nvPicPr>
          <p:cNvPr id="1026" name="Picture 2" descr="https://www.novell.com/documentation/retain-47/retain/graphics/rt_ssync4.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4193" y="3106455"/>
            <a:ext cx="7585511" cy="37515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67768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run the Auto Script Continued</a:t>
            </a:r>
          </a:p>
        </p:txBody>
      </p:sp>
      <p:sp>
        <p:nvSpPr>
          <p:cNvPr id="3" name="Content Placeholder 2"/>
          <p:cNvSpPr>
            <a:spLocks noGrp="1"/>
          </p:cNvSpPr>
          <p:nvPr>
            <p:ph idx="1"/>
          </p:nvPr>
        </p:nvSpPr>
        <p:spPr/>
        <p:txBody>
          <a:bodyPr>
            <a:normAutofit lnSpcReduction="10000"/>
          </a:bodyPr>
          <a:lstStyle/>
          <a:p>
            <a:r>
              <a:rPr lang="en-US" dirty="0" smtClean="0"/>
              <a:t>7 Continued) The Domain Administrator username and password MUST NOT be the impersonation user.  This must be a Global Admin so that we can query All users/groups in O365.  </a:t>
            </a:r>
          </a:p>
          <a:p>
            <a:r>
              <a:rPr lang="en-US" dirty="0" smtClean="0"/>
              <a:t>7 Continued again) Put in the name for the Scheduled Task.  Usually, something like O365 Sync or Retain O365 Sync will be enough to know what it is and what it’s supposed to be doing.</a:t>
            </a:r>
          </a:p>
          <a:p>
            <a:r>
              <a:rPr lang="en-US" dirty="0"/>
              <a:t>7 </a:t>
            </a:r>
            <a:r>
              <a:rPr lang="en-US" dirty="0" smtClean="0"/>
              <a:t>Continued Last Step) The last part is to choose the destination where the CSV files will go.  If Retain is on the same Windows Server, the best place </a:t>
            </a:r>
            <a:r>
              <a:rPr lang="en-US" dirty="0"/>
              <a:t>is C:\Program Files\</a:t>
            </a:r>
            <a:r>
              <a:rPr lang="en-US" dirty="0" err="1"/>
              <a:t>Beginfinite</a:t>
            </a:r>
            <a:r>
              <a:rPr lang="en-US" dirty="0"/>
              <a:t>\Retain\</a:t>
            </a:r>
            <a:r>
              <a:rPr lang="en-US" dirty="0" err="1"/>
              <a:t>RetainServer</a:t>
            </a:r>
            <a:r>
              <a:rPr lang="en-US" dirty="0"/>
              <a:t>\WEB_INF\</a:t>
            </a:r>
            <a:r>
              <a:rPr lang="en-US" dirty="0" err="1"/>
              <a:t>cfg</a:t>
            </a:r>
            <a:r>
              <a:rPr lang="en-US" dirty="0" smtClean="0"/>
              <a:t>\.  If Retain is on a Linux server, then specify a folder to go to like C:\Retain\CSV.  </a:t>
            </a:r>
          </a:p>
          <a:p>
            <a:r>
              <a:rPr lang="en-US" dirty="0" smtClean="0"/>
              <a:t>8 Click OK and create the script.  Once it’s done, it will not only save the Scheduled Task, but it will run the task as well.  </a:t>
            </a:r>
            <a:endParaRPr lang="en-US" dirty="0"/>
          </a:p>
        </p:txBody>
      </p:sp>
    </p:spTree>
    <p:extLst>
      <p:ext uri="{BB962C8B-B14F-4D97-AF65-F5344CB8AC3E}">
        <p14:creationId xmlns:p14="http://schemas.microsoft.com/office/powerpoint/2010/main" val="35655322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Confirm the Script worked	</a:t>
            </a:r>
            <a:endParaRPr lang="en-US" dirty="0"/>
          </a:p>
        </p:txBody>
      </p:sp>
      <p:sp>
        <p:nvSpPr>
          <p:cNvPr id="3" name="Content Placeholder 2"/>
          <p:cNvSpPr>
            <a:spLocks noGrp="1"/>
          </p:cNvSpPr>
          <p:nvPr>
            <p:ph idx="1"/>
          </p:nvPr>
        </p:nvSpPr>
        <p:spPr/>
        <p:txBody>
          <a:bodyPr/>
          <a:lstStyle/>
          <a:p>
            <a:r>
              <a:rPr lang="en-US" dirty="0" smtClean="0"/>
              <a:t>2 CSV files in the folder </a:t>
            </a:r>
            <a:r>
              <a:rPr lang="en-US" dirty="0"/>
              <a:t>specified earlier, exchangeuser.csv and exchangegroup.csv  </a:t>
            </a:r>
            <a:endParaRPr lang="en-US" dirty="0" smtClean="0"/>
          </a:p>
          <a:p>
            <a:r>
              <a:rPr lang="en-US" dirty="0" smtClean="0"/>
              <a:t>If the </a:t>
            </a:r>
            <a:r>
              <a:rPr lang="en-US" dirty="0"/>
              <a:t>script worked, exchangeuser.csv </a:t>
            </a:r>
            <a:r>
              <a:rPr lang="en-US" dirty="0" smtClean="0"/>
              <a:t>will have a list of every user in O365 and exchangegroup.csv will show all the distribution lists.</a:t>
            </a:r>
            <a:endParaRPr lang="en-US" dirty="0"/>
          </a:p>
        </p:txBody>
      </p:sp>
    </p:spTree>
    <p:extLst>
      <p:ext uri="{BB962C8B-B14F-4D97-AF65-F5344CB8AC3E}">
        <p14:creationId xmlns:p14="http://schemas.microsoft.com/office/powerpoint/2010/main" val="11198434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Troubleshooting script issues</a:t>
            </a:r>
            <a:endParaRPr lang="en-US" dirty="0"/>
          </a:p>
        </p:txBody>
      </p:sp>
      <p:sp>
        <p:nvSpPr>
          <p:cNvPr id="3" name="Content Placeholder 2"/>
          <p:cNvSpPr>
            <a:spLocks noGrp="1"/>
          </p:cNvSpPr>
          <p:nvPr>
            <p:ph idx="1"/>
          </p:nvPr>
        </p:nvSpPr>
        <p:spPr/>
        <p:txBody>
          <a:bodyPr/>
          <a:lstStyle/>
          <a:p>
            <a:r>
              <a:rPr lang="en-US" dirty="0" smtClean="0"/>
              <a:t>If the CSV files are not being created at all, then there is a problem with the Scheduled Task not running.  This could be due to restrictive Policies in running </a:t>
            </a:r>
            <a:r>
              <a:rPr lang="en-US" dirty="0" err="1" smtClean="0"/>
              <a:t>Powershell</a:t>
            </a:r>
            <a:r>
              <a:rPr lang="en-US" dirty="0" smtClean="0"/>
              <a:t> commands or a Windows Admin needs to run the script</a:t>
            </a:r>
          </a:p>
          <a:p>
            <a:r>
              <a:rPr lang="en-US" dirty="0" smtClean="0"/>
              <a:t>If the CSV files are being created but they have no content, then that could mean the Admin user doesn’t have the proper rights to see any users or the password for the admin was wrong.  In this case, just delete the scheduled task and re-run the </a:t>
            </a:r>
            <a:r>
              <a:rPr lang="en-US" i="1" dirty="0"/>
              <a:t>.\</a:t>
            </a:r>
            <a:r>
              <a:rPr lang="en-US" i="1" dirty="0" smtClean="0"/>
              <a:t>Save-CredentialsEncrypted.ps1 command in </a:t>
            </a:r>
            <a:r>
              <a:rPr lang="en-US" i="1" dirty="0" err="1" smtClean="0"/>
              <a:t>Powershell</a:t>
            </a:r>
            <a:r>
              <a:rPr lang="en-US" i="1" dirty="0" smtClean="0"/>
              <a:t>.</a:t>
            </a:r>
            <a:endParaRPr lang="en-US" dirty="0"/>
          </a:p>
        </p:txBody>
      </p:sp>
    </p:spTree>
    <p:extLst>
      <p:ext uri="{BB962C8B-B14F-4D97-AF65-F5344CB8AC3E}">
        <p14:creationId xmlns:p14="http://schemas.microsoft.com/office/powerpoint/2010/main" val="38778815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1134</TotalTime>
  <Words>1032</Words>
  <Application>Microsoft Office PowerPoint</Application>
  <PresentationFormat>Widescreen</PresentationFormat>
  <Paragraphs>63</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Century Gothic</vt:lpstr>
      <vt:lpstr>Wingdings 2</vt:lpstr>
      <vt:lpstr>Quotable</vt:lpstr>
      <vt:lpstr>Office 365</vt:lpstr>
      <vt:lpstr>Prerequisites</vt:lpstr>
      <vt:lpstr>Test Autodiscover</vt:lpstr>
      <vt:lpstr>Getting the list of Users and Groups</vt:lpstr>
      <vt:lpstr>How to run the Auto Script</vt:lpstr>
      <vt:lpstr>How to run the Auto Script Continued</vt:lpstr>
      <vt:lpstr>How to run the Auto Script Continued</vt:lpstr>
      <vt:lpstr>Confirm the Script worked </vt:lpstr>
      <vt:lpstr>Troubleshooting script issues</vt:lpstr>
      <vt:lpstr>Helpful links for the Script</vt:lpstr>
      <vt:lpstr>If Retain is on Linux</vt:lpstr>
      <vt:lpstr>Example of WinSCP batch file</vt:lpstr>
      <vt:lpstr>Transfer files automatically</vt:lpstr>
      <vt:lpstr>Configure Retain Module</vt:lpstr>
      <vt:lpstr>Final steps</vt:lpstr>
      <vt:lpstr>Common Troubleshooting</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365</dc:title>
  <dc:creator>Mark Adams</dc:creator>
  <cp:lastModifiedBy>Mark Adams</cp:lastModifiedBy>
  <cp:revision>10</cp:revision>
  <dcterms:created xsi:type="dcterms:W3CDTF">2019-01-23T00:30:42Z</dcterms:created>
  <dcterms:modified xsi:type="dcterms:W3CDTF">2019-02-14T00:21:48Z</dcterms:modified>
</cp:coreProperties>
</file>