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7" r:id="rId1"/>
  </p:sldMasterIdLst>
  <p:notesMasterIdLst>
    <p:notesMasterId r:id="rId13"/>
  </p:notesMasterIdLst>
  <p:sldIdLst>
    <p:sldId id="523" r:id="rId2"/>
    <p:sldId id="257" r:id="rId3"/>
    <p:sldId id="524" r:id="rId4"/>
    <p:sldId id="526" r:id="rId5"/>
    <p:sldId id="528" r:id="rId6"/>
    <p:sldId id="529" r:id="rId7"/>
    <p:sldId id="530" r:id="rId8"/>
    <p:sldId id="520" r:id="rId9"/>
    <p:sldId id="525" r:id="rId10"/>
    <p:sldId id="459" r:id="rId11"/>
    <p:sldId id="463" r:id="rId12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in Stokes" initials="KS" lastIdx="2" clrIdx="0">
    <p:extLst/>
  </p:cmAuthor>
  <p:cmAuthor id="2" name="david groom" initials="dg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476"/>
    <a:srgbClr val="11BAB6"/>
    <a:srgbClr val="00A9C2"/>
    <a:srgbClr val="00BAC2"/>
    <a:srgbClr val="00A4ED"/>
    <a:srgbClr val="0155EF"/>
    <a:srgbClr val="ECEEEF"/>
    <a:srgbClr val="DCDEDF"/>
    <a:srgbClr val="DCDCDC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9" autoAdjust="0"/>
    <p:restoredTop sz="88723" autoAdjust="0"/>
  </p:normalViewPr>
  <p:slideViewPr>
    <p:cSldViewPr snapToGrid="0" showGuides="1">
      <p:cViewPr varScale="1">
        <p:scale>
          <a:sx n="88" d="100"/>
          <a:sy n="88" d="100"/>
        </p:scale>
        <p:origin x="9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7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4137A-32A9-4E3E-80A1-313294284C1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6D5C-5EF9-4233-82C8-1D8C4F6E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0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gradFill flip="none" rotWithShape="1">
          <a:gsLst>
            <a:gs pos="0">
              <a:schemeClr val="accent5">
                <a:lumMod val="100000"/>
              </a:schemeClr>
            </a:gs>
            <a:gs pos="37000">
              <a:schemeClr val="accent1"/>
            </a:gs>
            <a:gs pos="99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20244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096" y="0"/>
            <a:ext cx="1220419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0000"/>
                  <a:lumOff val="20000"/>
                  <a:alpha val="34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078933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5071003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1039758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Title + Subtitle Only 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91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85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50976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9350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419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Columns—INFORM</a:t>
            </a:r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741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50976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9350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 with Subtitle—INFORM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89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6785" y="1736725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0976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2441" y="1736724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22441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Columns with Headings—INFORM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0336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Subtitle and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6785" y="1736725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0976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2441" y="1736724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22441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 with Subtitle and Headings—INFORM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614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1736725"/>
            <a:ext cx="3268376" cy="4440239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1736725"/>
            <a:ext cx="3229804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1736725"/>
            <a:ext cx="3367536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Three Column—INFORM</a:t>
            </a:r>
            <a:endParaRPr lang="en-US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4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w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2205038"/>
            <a:ext cx="3268376" cy="3971926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2205038"/>
            <a:ext cx="3229804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2205038"/>
            <a:ext cx="3367536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46785" y="1736725"/>
            <a:ext cx="326837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427035" y="1736724"/>
            <a:ext cx="3229804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68712" y="1736725"/>
            <a:ext cx="336753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4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Headings —INFORM</a:t>
            </a:r>
            <a:endParaRPr lang="en-US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651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1736725"/>
            <a:ext cx="3268376" cy="4440239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1736725"/>
            <a:ext cx="3229804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1736725"/>
            <a:ext cx="3367536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Subtitle—INFORM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0757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Subtitle and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2205038"/>
            <a:ext cx="3268376" cy="3971926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2205038"/>
            <a:ext cx="3229804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2205038"/>
            <a:ext cx="3367536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46785" y="1736725"/>
            <a:ext cx="326837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427035" y="1736724"/>
            <a:ext cx="3229804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68712" y="1736725"/>
            <a:ext cx="336753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Subtitle and Headings—INFORM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950976" y="1087119"/>
            <a:ext cx="1030757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702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 Subtitle">
    <p:bg>
      <p:bgPr>
        <a:gradFill flip="none" rotWithShape="1">
          <a:gsLst>
            <a:gs pos="0">
              <a:schemeClr val="accent5">
                <a:lumMod val="100000"/>
              </a:schemeClr>
            </a:gs>
            <a:gs pos="37000">
              <a:schemeClr val="accent1"/>
            </a:gs>
            <a:gs pos="99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20244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096" y="0"/>
            <a:ext cx="1220419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0000"/>
                  <a:lumOff val="20000"/>
                  <a:alpha val="34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2446511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5071003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1039758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50913" y="4411489"/>
            <a:ext cx="10314495" cy="512058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/>
          <a:lstStyle>
            <a:lvl1pPr marL="0" indent="0">
              <a:spcAft>
                <a:spcPts val="600"/>
              </a:spcAft>
              <a:buFont typeface="Wingdings" panose="05000000000000000000" pitchFamily="2" charset="2"/>
              <a:buNone/>
              <a:defRPr sz="2400"/>
            </a:lvl1pPr>
            <a:lvl2pPr marL="346075" indent="0">
              <a:spcAft>
                <a:spcPts val="600"/>
              </a:spcAft>
              <a:buNone/>
              <a:defRPr sz="1800"/>
            </a:lvl2pPr>
            <a:lvl3pPr marL="574675" indent="0">
              <a:spcAft>
                <a:spcPts val="600"/>
              </a:spcAft>
              <a:buNone/>
              <a:defRPr sz="1600"/>
            </a:lvl3pPr>
            <a:lvl4pPr marL="744538" indent="0">
              <a:spcAft>
                <a:spcPts val="600"/>
              </a:spcAft>
              <a:buNone/>
              <a:defRPr sz="1600"/>
            </a:lvl4pPr>
            <a:lvl5pPr marL="922337" indent="0">
              <a:spcAft>
                <a:spcPts val="6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Image Left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50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4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Image Left with Bullets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5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Image Left with Bullets—INFORM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Image Right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2400"/>
            </a:lvl1pPr>
            <a:lvl2pPr marL="346075" indent="0">
              <a:spcAft>
                <a:spcPts val="1200"/>
              </a:spcAft>
              <a:buNone/>
              <a:defRPr sz="1800"/>
            </a:lvl2pPr>
            <a:lvl3pPr marL="574675" indent="0">
              <a:spcAft>
                <a:spcPts val="1200"/>
              </a:spcAft>
              <a:buNone/>
              <a:defRPr sz="1600"/>
            </a:lvl3pPr>
            <a:lvl4pPr marL="744538" indent="0">
              <a:spcAft>
                <a:spcPts val="1200"/>
              </a:spcAft>
              <a:buNone/>
              <a:defRPr sz="1600"/>
            </a:lvl4pPr>
            <a:lvl5pPr marL="922337" indent="0"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89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Right with Bullets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4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1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—INFOR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Right with Bullets—INFORM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0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9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7750" y="1987091"/>
            <a:ext cx="4383499" cy="39363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Half Screen Image Right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6191251" y="1"/>
            <a:ext cx="600075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6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69250" y="1951465"/>
            <a:ext cx="4383499" cy="39363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Half Screen Image </a:t>
            </a:r>
            <a:br>
              <a:rPr lang="en-US" dirty="0" smtClean="0"/>
            </a:br>
            <a:r>
              <a:rPr lang="en-US" dirty="0" smtClean="0"/>
              <a:t>Left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1" y="1"/>
            <a:ext cx="6000752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78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041400" y="0"/>
            <a:ext cx="1803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1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Break w Mark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4182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851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bg>
      <p:bgPr>
        <a:gradFill flip="none" rotWithShape="1">
          <a:gsLst>
            <a:gs pos="40000">
              <a:schemeClr val="accent1">
                <a:lumMod val="100000"/>
              </a:schemeClr>
            </a:gs>
            <a:gs pos="0">
              <a:schemeClr val="accent5"/>
            </a:gs>
            <a:gs pos="100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16181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-12191" y="-1"/>
            <a:ext cx="12204191" cy="685800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80000"/>
                  <a:lumOff val="20000"/>
                  <a:alpha val="10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41105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2333175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5176329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Break w Mark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oup 12"/>
          <p:cNvGrpSpPr/>
          <p:nvPr/>
        </p:nvGrpSpPr>
        <p:grpSpPr>
          <a:xfrm>
            <a:off x="9437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943753" y="4408637"/>
            <a:ext cx="698500" cy="701675"/>
          </a:xfrm>
          <a:custGeom>
            <a:avLst/>
            <a:gdLst>
              <a:gd name="T0" fmla="*/ 0 w 440"/>
              <a:gd name="T1" fmla="*/ 442 h 442"/>
              <a:gd name="T2" fmla="*/ 0 w 440"/>
              <a:gd name="T3" fmla="*/ 0 h 442"/>
              <a:gd name="T4" fmla="*/ 106 w 440"/>
              <a:gd name="T5" fmla="*/ 0 h 442"/>
              <a:gd name="T6" fmla="*/ 106 w 440"/>
              <a:gd name="T7" fmla="*/ 334 h 442"/>
              <a:gd name="T8" fmla="*/ 440 w 440"/>
              <a:gd name="T9" fmla="*/ 334 h 442"/>
              <a:gd name="T10" fmla="*/ 440 w 440"/>
              <a:gd name="T11" fmla="*/ 442 h 442"/>
              <a:gd name="T12" fmla="*/ 0 w 440"/>
              <a:gd name="T13" fmla="*/ 442 h 442"/>
              <a:gd name="T14" fmla="*/ 0 w 440"/>
              <a:gd name="T1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442">
                <a:moveTo>
                  <a:pt x="0" y="442"/>
                </a:moveTo>
                <a:lnTo>
                  <a:pt x="0" y="0"/>
                </a:lnTo>
                <a:lnTo>
                  <a:pt x="106" y="0"/>
                </a:lnTo>
                <a:lnTo>
                  <a:pt x="106" y="334"/>
                </a:lnTo>
                <a:lnTo>
                  <a:pt x="440" y="334"/>
                </a:lnTo>
                <a:lnTo>
                  <a:pt x="440" y="442"/>
                </a:lnTo>
                <a:lnTo>
                  <a:pt x="0" y="442"/>
                </a:lnTo>
                <a:lnTo>
                  <a:pt x="0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943753" y="4408637"/>
            <a:ext cx="698500" cy="701675"/>
          </a:xfrm>
          <a:custGeom>
            <a:avLst/>
            <a:gdLst>
              <a:gd name="T0" fmla="*/ 0 w 440"/>
              <a:gd name="T1" fmla="*/ 442 h 442"/>
              <a:gd name="T2" fmla="*/ 0 w 440"/>
              <a:gd name="T3" fmla="*/ 0 h 442"/>
              <a:gd name="T4" fmla="*/ 106 w 440"/>
              <a:gd name="T5" fmla="*/ 0 h 442"/>
              <a:gd name="T6" fmla="*/ 106 w 440"/>
              <a:gd name="T7" fmla="*/ 334 h 442"/>
              <a:gd name="T8" fmla="*/ 440 w 440"/>
              <a:gd name="T9" fmla="*/ 334 h 442"/>
              <a:gd name="T10" fmla="*/ 440 w 440"/>
              <a:gd name="T11" fmla="*/ 442 h 442"/>
              <a:gd name="T12" fmla="*/ 0 w 440"/>
              <a:gd name="T13" fmla="*/ 442 h 442"/>
              <a:gd name="T14" fmla="*/ 0 w 440"/>
              <a:gd name="T1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442">
                <a:moveTo>
                  <a:pt x="0" y="442"/>
                </a:moveTo>
                <a:lnTo>
                  <a:pt x="0" y="0"/>
                </a:lnTo>
                <a:lnTo>
                  <a:pt x="106" y="0"/>
                </a:lnTo>
                <a:lnTo>
                  <a:pt x="106" y="334"/>
                </a:lnTo>
                <a:lnTo>
                  <a:pt x="440" y="334"/>
                </a:lnTo>
                <a:lnTo>
                  <a:pt x="440" y="442"/>
                </a:lnTo>
                <a:lnTo>
                  <a:pt x="0" y="442"/>
                </a:lnTo>
                <a:lnTo>
                  <a:pt x="0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85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Break w Mark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 Break w Mark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0134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Section Break w Mark">
    <p:bg>
      <p:bgPr>
        <a:gradFill>
          <a:gsLst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5888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Section Break w Mark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Section Break w Mark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Break w Numbers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4182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0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Break w Numbers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oup 12"/>
          <p:cNvGrpSpPr/>
          <p:nvPr/>
        </p:nvGrpSpPr>
        <p:grpSpPr>
          <a:xfrm>
            <a:off x="9437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Break w Numbers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3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Break w Numbers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3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>
      <p:bgPr>
        <a:gradFill>
          <a:gsLst>
            <a:gs pos="0">
              <a:srgbClr val="1DBDFF"/>
            </a:gs>
            <a:gs pos="32000">
              <a:srgbClr val="1A8C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0465" y="0"/>
            <a:ext cx="11916181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-12191" y="-1"/>
            <a:ext cx="12204191" cy="685800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80000"/>
                  <a:lumOff val="20000"/>
                  <a:alpha val="10000"/>
                </a:schemeClr>
              </a:gs>
              <a:gs pos="100000">
                <a:schemeClr val="accent1">
                  <a:lumMod val="100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41105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2333175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5176329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Break w Numbers">
    <p:bg>
      <p:bgPr>
        <a:gradFill>
          <a:gsLst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ection Break w Numbers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Break w Numbers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Color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Color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Color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 Color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 Color">
    <p:bg>
      <p:bgPr>
        <a:gradFill>
          <a:gsLst>
            <a:gs pos="24000">
              <a:srgbClr val="BF1697"/>
            </a:gs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 Color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_Color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80000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First level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Title and Content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9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Gray">
    <p:bg>
      <p:bgPr>
        <a:gradFill>
          <a:gsLst>
            <a:gs pos="0">
              <a:schemeClr val="bg2">
                <a:lumMod val="95000"/>
                <a:lumOff val="5000"/>
              </a:schemeClr>
            </a:gs>
            <a:gs pos="100000">
              <a:schemeClr val="bg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">
    <p:bg>
      <p:bgPr>
        <a:gradFill flip="none" rotWithShape="1">
          <a:gsLst>
            <a:gs pos="0">
              <a:schemeClr val="accent5"/>
            </a:gs>
            <a:gs pos="47000">
              <a:schemeClr val="accent1">
                <a:lumMod val="90000"/>
                <a:lumOff val="10000"/>
              </a:schemeClr>
            </a:gs>
            <a:gs pos="100000">
              <a:schemeClr val="accent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63703" y="2986727"/>
            <a:ext cx="3649746" cy="884546"/>
            <a:chOff x="5753494" y="2024196"/>
            <a:chExt cx="846681" cy="2052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4463703" y="2986727"/>
            <a:ext cx="3649746" cy="884546"/>
            <a:chOff x="5753494" y="2024196"/>
            <a:chExt cx="846681" cy="205200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09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SzPct val="8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– avoid as too small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Title and Content—INFORM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44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Content + Subtitle</a:t>
            </a:r>
            <a:endParaRPr lang="en-US" dirty="0"/>
          </a:p>
        </p:txBody>
      </p:sp>
      <p:sp>
        <p:nvSpPr>
          <p:cNvPr id="5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1176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46786" y="1728000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1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SzPct val="8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– avoid as too small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Content + Subtitle—INFORM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81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419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Title Only</a:t>
            </a:r>
            <a:endParaRPr lang="en-US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04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Title Text</a:t>
            </a:r>
            <a:br>
              <a:rPr lang="en-US" dirty="0" smtClean="0"/>
            </a:br>
            <a:r>
              <a:rPr lang="en-US" dirty="0" smtClean="0"/>
              <a:t>with up to two lines</a:t>
            </a:r>
            <a:endParaRPr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946786" y="1728000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First level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2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4" name="Logo"/>
          <p:cNvGrpSpPr>
            <a:grpSpLocks noChangeAspect="1"/>
          </p:cNvGrpSpPr>
          <p:nvPr userDrawn="1"/>
        </p:nvGrpSpPr>
        <p:grpSpPr>
          <a:xfrm>
            <a:off x="11051812" y="6398865"/>
            <a:ext cx="875755" cy="212246"/>
            <a:chOff x="941528" y="4056809"/>
            <a:chExt cx="1454151" cy="352425"/>
          </a:xfrm>
          <a:solidFill>
            <a:schemeClr val="bg1">
              <a:lumMod val="75000"/>
            </a:schemeClr>
          </a:solidFill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1009791" y="4056809"/>
              <a:ext cx="282575" cy="282575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6"/>
            <p:cNvSpPr>
              <a:spLocks/>
            </p:cNvSpPr>
            <p:nvPr/>
          </p:nvSpPr>
          <p:spPr bwMode="auto">
            <a:xfrm>
              <a:off x="941528" y="4125071"/>
              <a:ext cx="282575" cy="284163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1374916" y="4056809"/>
              <a:ext cx="163513" cy="152400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1614628" y="4056809"/>
              <a:ext cx="28575" cy="152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1720991" y="4056809"/>
              <a:ext cx="147638" cy="152400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10"/>
            <p:cNvSpPr>
              <a:spLocks noEditPoints="1"/>
            </p:cNvSpPr>
            <p:nvPr/>
          </p:nvSpPr>
          <p:spPr bwMode="auto">
            <a:xfrm>
              <a:off x="1944828" y="4056809"/>
              <a:ext cx="149225" cy="152400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1" name="Freeform 11"/>
            <p:cNvSpPr>
              <a:spLocks noEditPoints="1"/>
            </p:cNvSpPr>
            <p:nvPr/>
          </p:nvSpPr>
          <p:spPr bwMode="auto">
            <a:xfrm>
              <a:off x="2170253" y="4056809"/>
              <a:ext cx="147638" cy="152400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2" name="Freeform 12"/>
            <p:cNvSpPr>
              <a:spLocks/>
            </p:cNvSpPr>
            <p:nvPr/>
          </p:nvSpPr>
          <p:spPr bwMode="auto">
            <a:xfrm>
              <a:off x="1374916" y="4256834"/>
              <a:ext cx="149225" cy="150813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1565416" y="4256834"/>
              <a:ext cx="147638" cy="150813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14"/>
            <p:cNvSpPr>
              <a:spLocks/>
            </p:cNvSpPr>
            <p:nvPr/>
          </p:nvSpPr>
          <p:spPr bwMode="auto">
            <a:xfrm>
              <a:off x="1767028" y="4256834"/>
              <a:ext cx="147638" cy="152400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968641" y="4256834"/>
              <a:ext cx="147638" cy="150813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16"/>
            <p:cNvSpPr>
              <a:spLocks/>
            </p:cNvSpPr>
            <p:nvPr/>
          </p:nvSpPr>
          <p:spPr bwMode="auto">
            <a:xfrm>
              <a:off x="2168666" y="4256834"/>
              <a:ext cx="149225" cy="152400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17"/>
            <p:cNvSpPr>
              <a:spLocks noEditPoints="1"/>
            </p:cNvSpPr>
            <p:nvPr/>
          </p:nvSpPr>
          <p:spPr bwMode="auto">
            <a:xfrm>
              <a:off x="2340116" y="4058396"/>
              <a:ext cx="55563" cy="55563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rgbClr val="0079E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9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910" r:id="rId2"/>
    <p:sldLayoutId id="2147483896" r:id="rId3"/>
    <p:sldLayoutId id="2147483895" r:id="rId4"/>
    <p:sldLayoutId id="2147483860" r:id="rId5"/>
    <p:sldLayoutId id="2147483886" r:id="rId6"/>
    <p:sldLayoutId id="2147483861" r:id="rId7"/>
    <p:sldLayoutId id="2147483890" r:id="rId8"/>
    <p:sldLayoutId id="2147483863" r:id="rId9"/>
    <p:sldLayoutId id="2147483885" r:id="rId10"/>
    <p:sldLayoutId id="2147483864" r:id="rId11"/>
    <p:sldLayoutId id="2147483866" r:id="rId12"/>
    <p:sldLayoutId id="2147483884" r:id="rId13"/>
    <p:sldLayoutId id="2147483865" r:id="rId14"/>
    <p:sldLayoutId id="2147483897" r:id="rId15"/>
    <p:sldLayoutId id="2147483867" r:id="rId16"/>
    <p:sldLayoutId id="2147483893" r:id="rId17"/>
    <p:sldLayoutId id="2147483883" r:id="rId18"/>
    <p:sldLayoutId id="2147483898" r:id="rId19"/>
    <p:sldLayoutId id="2147483868" r:id="rId20"/>
    <p:sldLayoutId id="2147483888" r:id="rId21"/>
    <p:sldLayoutId id="2147483891" r:id="rId22"/>
    <p:sldLayoutId id="2147483869" r:id="rId23"/>
    <p:sldLayoutId id="2147483889" r:id="rId24"/>
    <p:sldLayoutId id="2147483892" r:id="rId25"/>
    <p:sldLayoutId id="2147483870" r:id="rId26"/>
    <p:sldLayoutId id="2147483871" r:id="rId27"/>
    <p:sldLayoutId id="2147483872" r:id="rId28"/>
    <p:sldLayoutId id="2147483873" r:id="rId29"/>
    <p:sldLayoutId id="2147483874" r:id="rId30"/>
    <p:sldLayoutId id="2147483908" r:id="rId31"/>
    <p:sldLayoutId id="2147483876" r:id="rId32"/>
    <p:sldLayoutId id="2147483875" r:id="rId33"/>
    <p:sldLayoutId id="2147483899" r:id="rId34"/>
    <p:sldLayoutId id="2147483900" r:id="rId35"/>
    <p:sldLayoutId id="2147483901" r:id="rId36"/>
    <p:sldLayoutId id="2147483902" r:id="rId37"/>
    <p:sldLayoutId id="2147483909" r:id="rId38"/>
    <p:sldLayoutId id="2147483906" r:id="rId39"/>
    <p:sldLayoutId id="2147483904" r:id="rId40"/>
    <p:sldLayoutId id="2147483905" r:id="rId41"/>
    <p:sldLayoutId id="2147483907" r:id="rId42"/>
    <p:sldLayoutId id="2147483916" r:id="rId43"/>
    <p:sldLayoutId id="2147483903" r:id="rId44"/>
    <p:sldLayoutId id="2147483915" r:id="rId45"/>
    <p:sldLayoutId id="2147483914" r:id="rId46"/>
    <p:sldLayoutId id="2147483913" r:id="rId47"/>
    <p:sldLayoutId id="2147483912" r:id="rId48"/>
    <p:sldLayoutId id="2147483911" r:id="rId49"/>
    <p:sldLayoutId id="2147483917" r:id="rId50"/>
    <p:sldLayoutId id="2147483881" r:id="rId5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86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69863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22338" indent="-1778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15875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7092">
          <p15:clr>
            <a:srgbClr val="F26B43"/>
          </p15:clr>
        </p15:guide>
        <p15:guide id="4" pos="595">
          <p15:clr>
            <a:srgbClr val="F26B43"/>
          </p15:clr>
        </p15:guide>
        <p15:guide id="5" orient="horz" pos="540">
          <p15:clr>
            <a:srgbClr val="F26B43"/>
          </p15:clr>
        </p15:guide>
        <p15:guide id="6" orient="horz" pos="96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0" pos="3840" userDrawn="1">
          <p15:clr>
            <a:srgbClr val="F26B43"/>
          </p15:clr>
        </p15:guide>
        <p15:guide id="9" orient="horz" pos="3893" userDrawn="1">
          <p15:clr>
            <a:srgbClr val="F26B43"/>
          </p15:clr>
        </p15:guide>
        <p15:guide id="10" orient="horz" pos="1389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Secure Messaging Gateway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May </a:t>
            </a:r>
            <a:r>
              <a:rPr lang="en-US" sz="3600" dirty="0" smtClean="0"/>
              <a:t>2019 Release and Demo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James Hopkins</a:t>
            </a:r>
            <a:endParaRPr lang="en-US" dirty="0"/>
          </a:p>
          <a:p>
            <a:r>
              <a:rPr lang="en-US" dirty="0" smtClean="0"/>
              <a:t>Testing and Quality Control</a:t>
            </a:r>
            <a:endParaRPr lang="en-US" dirty="0"/>
          </a:p>
          <a:p>
            <a:r>
              <a:rPr lang="en-US" dirty="0" smtClean="0"/>
              <a:t>May 29,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65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61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May </a:t>
            </a:r>
            <a:r>
              <a:rPr lang="en-US" dirty="0" smtClean="0"/>
              <a:t>Revision: around </a:t>
            </a:r>
            <a:r>
              <a:rPr lang="en-US" dirty="0" smtClean="0"/>
              <a:t>688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 will include the revision with the SMG is live email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May </a:t>
            </a:r>
            <a:r>
              <a:rPr lang="en-US" dirty="0" smtClean="0"/>
              <a:t>build will be created </a:t>
            </a:r>
            <a:r>
              <a:rPr lang="en-US" dirty="0" smtClean="0"/>
              <a:t>May 30,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email will be sent to all participants informing them when SMG is publically assessable.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Additional logging to help in trouble shooting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Added an option to have outbound timeouts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Options to disable the A-Record usages with the lack of an MX  record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786" y="1509273"/>
            <a:ext cx="10311765" cy="4670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GWAV-2768 - Modify </a:t>
            </a:r>
            <a:r>
              <a:rPr lang="en-US" dirty="0" err="1"/>
              <a:t>php</a:t>
            </a:r>
            <a:r>
              <a:rPr lang="en-US" dirty="0"/>
              <a:t> session cookie with </a:t>
            </a:r>
            <a:r>
              <a:rPr lang="en-US" dirty="0" err="1"/>
              <a:t>HTTPOnly</a:t>
            </a:r>
            <a:r>
              <a:rPr lang="en-US" dirty="0"/>
              <a:t> flag for all user interfaces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security enhancement </a:t>
            </a:r>
            <a:r>
              <a:rPr lang="en-US" dirty="0" smtClean="0"/>
              <a:t>recommended </a:t>
            </a:r>
            <a:r>
              <a:rPr lang="en-US" dirty="0"/>
              <a:t>buy </a:t>
            </a:r>
            <a:r>
              <a:rPr lang="en-US" dirty="0" smtClean="0"/>
              <a:t>Micro focus.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GWAV-2775 </a:t>
            </a:r>
            <a:r>
              <a:rPr lang="en-US" dirty="0"/>
              <a:t>- Fix loopback exploit with MX records reporting localhost as an </a:t>
            </a:r>
            <a:r>
              <a:rPr lang="en-US" dirty="0" smtClean="0"/>
              <a:t>entry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GWAV-2771 - Replace http web UI links with https links and update targets to current </a:t>
            </a:r>
            <a:r>
              <a:rPr lang="en-US" dirty="0" smtClean="0"/>
              <a:t>destinations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client connection count information to SMTP client handler connect/disconnect log info to assist with </a:t>
            </a:r>
            <a:r>
              <a:rPr lang="en-US" dirty="0" smtClean="0"/>
              <a:t>troubleshooting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logging of remote server IP addresses in </a:t>
            </a:r>
            <a:r>
              <a:rPr lang="en-US" dirty="0" err="1"/>
              <a:t>gwvsmtp</a:t>
            </a:r>
            <a:r>
              <a:rPr lang="en-US" dirty="0"/>
              <a:t> log after connection to hosts by name are made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(Added additional logging to help in troubleshooting)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GWAV-2761 - Sanitize sender and recipient strings when added to white and black lists. (</a:t>
            </a:r>
            <a:r>
              <a:rPr lang="en-US" dirty="0" err="1"/>
              <a:t>ui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7) GWAV-2757 - Fix issue where 3rd party interfaces were not able to be deleted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GWAV-2779 - Fix </a:t>
            </a:r>
            <a:r>
              <a:rPr lang="en-US" dirty="0" err="1"/>
              <a:t>gwvsmtp</a:t>
            </a:r>
            <a:r>
              <a:rPr lang="en-US" dirty="0"/>
              <a:t> outbound timeouts not </a:t>
            </a:r>
            <a:r>
              <a:rPr lang="en-US" dirty="0" smtClean="0"/>
              <a:t>working, Also </a:t>
            </a:r>
            <a:r>
              <a:rPr lang="en-US" dirty="0"/>
              <a:t>adds separate </a:t>
            </a:r>
            <a:r>
              <a:rPr lang="en-US" dirty="0" err="1"/>
              <a:t>gwvsmtp</a:t>
            </a:r>
            <a:r>
              <a:rPr lang="en-US" dirty="0"/>
              <a:t> timeout option to DATA command for outbound connections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GWAV-2776 </a:t>
            </a:r>
            <a:r>
              <a:rPr lang="en-US" dirty="0"/>
              <a:t>- Add option to the SMTP interface protocol UI to disable A-record fallback during MX </a:t>
            </a:r>
            <a:r>
              <a:rPr lang="en-US" dirty="0" smtClean="0"/>
              <a:t>lookups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10) GWAV-2758 - When user adds to whitelist or blacklist using the digest link, wild cards are not allowed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4563" y="1045028"/>
            <a:ext cx="9319248" cy="4331963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  <a:defRPr/>
            </a:pPr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</a:t>
            </a:r>
          </a:p>
          <a:p>
            <a:pPr lvl="0" defTabSz="914400">
              <a:spcBef>
                <a:spcPts val="0"/>
              </a:spcBef>
              <a:defRPr/>
            </a:pPr>
            <a:endParaRPr lang="en-US" sz="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defRPr/>
            </a:pPr>
            <a:endParaRPr lang="en-US" sz="5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defRPr/>
            </a:pP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4563" y="1143000"/>
            <a:ext cx="9319248" cy="4233991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  <a:defRPr/>
            </a:pPr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  <a:p>
            <a:pPr lvl="0" defTabSz="914400">
              <a:spcBef>
                <a:spcPts val="0"/>
              </a:spcBef>
              <a:defRPr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 Focus Theme v5">
  <a:themeElements>
    <a:clrScheme name="MF Theme Colors v4">
      <a:dk1>
        <a:srgbClr val="000000"/>
      </a:dk1>
      <a:lt1>
        <a:srgbClr val="FFFFFF"/>
      </a:lt1>
      <a:dk2>
        <a:srgbClr val="ECEEEF"/>
      </a:dk2>
      <a:lt2>
        <a:srgbClr val="212E35"/>
      </a:lt2>
      <a:accent1>
        <a:srgbClr val="0079EF"/>
      </a:accent1>
      <a:accent2>
        <a:srgbClr val="231CA5"/>
      </a:accent2>
      <a:accent3>
        <a:srgbClr val="7424AD"/>
      </a:accent3>
      <a:accent4>
        <a:srgbClr val="C6179D"/>
      </a:accent4>
      <a:accent5>
        <a:srgbClr val="29CEFE"/>
      </a:accent5>
      <a:accent6>
        <a:srgbClr val="2FD6C3"/>
      </a:accent6>
      <a:hlink>
        <a:srgbClr val="284CFF"/>
      </a:hlink>
      <a:folHlink>
        <a:srgbClr val="284C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normAutofit/>
      </a:bodyPr>
      <a:lstStyle>
        <a:defPPr marL="0" indent="0">
          <a:spcAft>
            <a:spcPts val="1800"/>
          </a:spcAft>
          <a:buNone/>
          <a:defRPr sz="2400" dirty="0"/>
        </a:defPPr>
      </a:lstStyle>
    </a:txDef>
  </a:objectDefaults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Presentation4" id="{9C3F3FE9-DA64-0047-809D-E6430BF63CC2}" vid="{DB03C3A6-7804-6247-80D3-1FA7E2429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03BCB38-008C-E349-A4FC-E674450CD1CA}">
  <we:reference id="wa104381063" version="1.0.0.0" store="en-U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MF Presentation Template 10-11-17 v1_ks</Template>
  <TotalTime>1751</TotalTime>
  <Words>291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Micro Focus Theme v5</vt:lpstr>
      <vt:lpstr>Secure Messaging Gateway May 2019 Release and Demo   </vt:lpstr>
      <vt:lpstr>Revision</vt:lpstr>
      <vt:lpstr>New Features</vt:lpstr>
      <vt:lpstr>Bug Fixes</vt:lpstr>
      <vt:lpstr>Bug Fixes</vt:lpstr>
      <vt:lpstr>Bug Fixes</vt:lpstr>
      <vt:lpstr>Bug Fixes</vt:lpstr>
      <vt:lpstr>PowerPoint Presentation</vt:lpstr>
      <vt:lpstr>PowerPoint Presentation</vt:lpstr>
      <vt:lpstr>Thank You.</vt:lpstr>
      <vt:lpstr>PowerPoint Presentation</vt:lpstr>
    </vt:vector>
  </TitlesOfParts>
  <Company>Serena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Focus Presentation Template</dc:title>
  <dc:creator>Katrina Nelson</dc:creator>
  <cp:lastModifiedBy>Jimmy Hopkins</cp:lastModifiedBy>
  <cp:revision>75</cp:revision>
  <dcterms:created xsi:type="dcterms:W3CDTF">2017-10-13T16:07:22Z</dcterms:created>
  <dcterms:modified xsi:type="dcterms:W3CDTF">2019-05-29T20:09:38Z</dcterms:modified>
</cp:coreProperties>
</file>